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2.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3.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36" r:id="rId2"/>
    <p:sldMasterId id="2147483792" r:id="rId3"/>
    <p:sldMasterId id="2147483849" r:id="rId4"/>
  </p:sldMasterIdLst>
  <p:notesMasterIdLst>
    <p:notesMasterId r:id="rId23"/>
  </p:notesMasterIdLst>
  <p:sldIdLst>
    <p:sldId id="256" r:id="rId5"/>
    <p:sldId id="319" r:id="rId6"/>
    <p:sldId id="2147483644" r:id="rId7"/>
    <p:sldId id="2147483612" r:id="rId8"/>
    <p:sldId id="258" r:id="rId9"/>
    <p:sldId id="2147483647" r:id="rId10"/>
    <p:sldId id="2147483635" r:id="rId11"/>
    <p:sldId id="2147483634" r:id="rId12"/>
    <p:sldId id="264" r:id="rId13"/>
    <p:sldId id="265" r:id="rId14"/>
    <p:sldId id="266" r:id="rId15"/>
    <p:sldId id="263" r:id="rId16"/>
    <p:sldId id="257" r:id="rId17"/>
    <p:sldId id="2147481914" r:id="rId18"/>
    <p:sldId id="2147481913" r:id="rId19"/>
    <p:sldId id="261" r:id="rId20"/>
    <p:sldId id="259" r:id="rId21"/>
    <p:sldId id="26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921A07F-F9C7-4F4C-B923-8B31618346CC}">
          <p14:sldIdLst>
            <p14:sldId id="256"/>
            <p14:sldId id="319"/>
            <p14:sldId id="2147483644"/>
            <p14:sldId id="2147483612"/>
          </p14:sldIdLst>
        </p14:section>
        <p14:section name="The Need For Knowledge Stores" id="{33F3DFEF-8553-455D-9C08-BA142211986D}">
          <p14:sldIdLst>
            <p14:sldId id="258"/>
            <p14:sldId id="2147483647"/>
            <p14:sldId id="2147483635"/>
            <p14:sldId id="2147483634"/>
          </p14:sldIdLst>
        </p14:section>
        <p14:section name="Azure AI Search Deep Dive" id="{F239D071-2D8B-46DA-B6B1-6325613D373C}">
          <p14:sldIdLst>
            <p14:sldId id="264"/>
          </p14:sldIdLst>
        </p14:section>
        <p14:section name="Context Engineering" id="{31CC77F5-DE35-4E16-9B6D-5E045023649F}">
          <p14:sldIdLst>
            <p14:sldId id="265"/>
            <p14:sldId id="266"/>
          </p14:sldIdLst>
        </p14:section>
        <p14:section name="Building a multimodal (xrays)" id="{F56A9214-8F56-4080-97F0-61EA01670488}">
          <p14:sldIdLst>
            <p14:sldId id="263"/>
          </p14:sldIdLst>
        </p14:section>
        <p14:section name="Scaling to Production" id="{7C50E47A-AABF-9448-A7F0-3E1679D927B1}">
          <p14:sldIdLst>
            <p14:sldId id="257"/>
            <p14:sldId id="2147481914"/>
            <p14:sldId id="2147481913"/>
            <p14:sldId id="261"/>
            <p14:sldId id="259"/>
            <p14:sldId id="26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011853B-F0F4-7C2E-0151-90A103334723}" name="James Gibbings" initials="" userId="S::jgibbings@microsoft.com::e323461e-49aa-4d62-9c4a-c4db954205cd" providerId="AD"/>
  <p188:author id="{42F14B4D-848A-6A16-2493-392EFC7AE3C1}" name="Amy Berk" initials="AB" userId="S::amyberk@microsoft.com::46ee52c0-c48a-4e3e-9ac1-1db9a814b553" providerId="AD"/>
  <p188:author id="{9817846F-1D81-318E-D02B-E2DFCD40288C}" name="Pablo Salvador Lopez" initials="PS" userId="S::pablosal@microsoft.com::97bf2e1f-2ff7-4d81-8328-2de988cb1216" providerId="AD"/>
  <p188:author id="{6ED172E1-7F2D-FC69-FC85-6FFF74D5161E}" name="Sanjeev Nair" initials="SN" userId="S::snair@microsoft.com::b1a419a1-ae34-41a0-bf3c-e09968a9eca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8D3266-195B-4E40-A224-524C2ABC6573}" v="2732" dt="2025-04-03T13:54:47.5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1194"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608511-8C3B-4297-B50B-E029DBE5C021}" type="doc">
      <dgm:prSet loTypeId="urn:microsoft.com/office/officeart/2005/8/layout/vProcess5" loCatId="process" qsTypeId="urn:microsoft.com/office/officeart/2005/8/quickstyle/simple1" qsCatId="simple" csTypeId="urn:microsoft.com/office/officeart/2005/8/colors/accent2_2" csCatId="accent2"/>
      <dgm:spPr/>
      <dgm:t>
        <a:bodyPr/>
        <a:lstStyle/>
        <a:p>
          <a:endParaRPr lang="en-US"/>
        </a:p>
      </dgm:t>
    </dgm:pt>
    <dgm:pt modelId="{A3D7AAA4-5EEC-403E-B1F6-433094EC446E}">
      <dgm:prSet/>
      <dgm:spPr/>
      <dgm:t>
        <a:bodyPr/>
        <a:lstStyle/>
        <a:p>
          <a:r>
            <a:rPr lang="en-US" baseline="0"/>
            <a:t>Manage your vector index size, AI Search SKUs offer limitations on number of GBs per tier and per partition</a:t>
          </a:r>
          <a:endParaRPr lang="en-US"/>
        </a:p>
      </dgm:t>
    </dgm:pt>
    <dgm:pt modelId="{846975A4-3EC8-4AA1-BF2F-08A0B1E61280}" type="parTrans" cxnId="{878C269F-5F7D-4CDF-A6F1-BB0884A2BBD5}">
      <dgm:prSet/>
      <dgm:spPr/>
      <dgm:t>
        <a:bodyPr/>
        <a:lstStyle/>
        <a:p>
          <a:endParaRPr lang="en-US"/>
        </a:p>
      </dgm:t>
    </dgm:pt>
    <dgm:pt modelId="{12A9C5A6-94C1-4655-80C9-42E95174DC69}" type="sibTrans" cxnId="{878C269F-5F7D-4CDF-A6F1-BB0884A2BBD5}">
      <dgm:prSet/>
      <dgm:spPr/>
      <dgm:t>
        <a:bodyPr/>
        <a:lstStyle/>
        <a:p>
          <a:endParaRPr lang="en-US"/>
        </a:p>
      </dgm:t>
    </dgm:pt>
    <dgm:pt modelId="{9FBCC7D2-4B97-40C0-BDC7-DDB492BFFA55}">
      <dgm:prSet/>
      <dgm:spPr/>
      <dgm:t>
        <a:bodyPr/>
        <a:lstStyle/>
        <a:p>
          <a:r>
            <a:rPr lang="en-US" baseline="0"/>
            <a:t>Maximum blob size for pull indexers, for larger radiology images this can be upto 50MB and challenges the limits</a:t>
          </a:r>
          <a:endParaRPr lang="en-US"/>
        </a:p>
      </dgm:t>
    </dgm:pt>
    <dgm:pt modelId="{F9301EF8-1628-40CB-B7A9-4DD8EBA6D3DE}" type="parTrans" cxnId="{17C59162-D24E-4D6E-B68E-5D48EDD496E6}">
      <dgm:prSet/>
      <dgm:spPr/>
      <dgm:t>
        <a:bodyPr/>
        <a:lstStyle/>
        <a:p>
          <a:endParaRPr lang="en-US"/>
        </a:p>
      </dgm:t>
    </dgm:pt>
    <dgm:pt modelId="{7A954343-F9F2-4948-9B36-0720257DFF3E}" type="sibTrans" cxnId="{17C59162-D24E-4D6E-B68E-5D48EDD496E6}">
      <dgm:prSet/>
      <dgm:spPr/>
      <dgm:t>
        <a:bodyPr/>
        <a:lstStyle/>
        <a:p>
          <a:endParaRPr lang="en-US"/>
        </a:p>
      </dgm:t>
    </dgm:pt>
    <dgm:pt modelId="{6C419FE5-6195-4210-8300-032F437D3539}">
      <dgm:prSet/>
      <dgm:spPr/>
      <dgm:t>
        <a:bodyPr/>
        <a:lstStyle/>
        <a:p>
          <a:r>
            <a:rPr lang="en-US" baseline="0"/>
            <a:t>Manage your batch size for automated pulls, with larger images these should be smaller not to exhaust processing time</a:t>
          </a:r>
          <a:endParaRPr lang="en-US"/>
        </a:p>
      </dgm:t>
    </dgm:pt>
    <dgm:pt modelId="{7A1193AD-DFA8-476D-A25B-A5109627748C}" type="parTrans" cxnId="{B3C2AB79-2749-474D-951E-EE8A5EB188BC}">
      <dgm:prSet/>
      <dgm:spPr/>
      <dgm:t>
        <a:bodyPr/>
        <a:lstStyle/>
        <a:p>
          <a:endParaRPr lang="en-US"/>
        </a:p>
      </dgm:t>
    </dgm:pt>
    <dgm:pt modelId="{BA2C13E2-17FA-4E8B-BD4F-3454A2A07FFB}" type="sibTrans" cxnId="{B3C2AB79-2749-474D-951E-EE8A5EB188BC}">
      <dgm:prSet/>
      <dgm:spPr/>
      <dgm:t>
        <a:bodyPr/>
        <a:lstStyle/>
        <a:p>
          <a:endParaRPr lang="en-US"/>
        </a:p>
      </dgm:t>
    </dgm:pt>
    <dgm:pt modelId="{3240F2F8-2780-954C-A4AA-805B7C3FA23E}" type="pres">
      <dgm:prSet presAssocID="{1E608511-8C3B-4297-B50B-E029DBE5C021}" presName="outerComposite" presStyleCnt="0">
        <dgm:presLayoutVars>
          <dgm:chMax val="5"/>
          <dgm:dir/>
          <dgm:resizeHandles val="exact"/>
        </dgm:presLayoutVars>
      </dgm:prSet>
      <dgm:spPr/>
    </dgm:pt>
    <dgm:pt modelId="{71579A9D-9945-2D42-B043-A6D77D096C53}" type="pres">
      <dgm:prSet presAssocID="{1E608511-8C3B-4297-B50B-E029DBE5C021}" presName="dummyMaxCanvas" presStyleCnt="0">
        <dgm:presLayoutVars/>
      </dgm:prSet>
      <dgm:spPr/>
    </dgm:pt>
    <dgm:pt modelId="{6A1B4825-2191-A04F-A157-712C04CC062E}" type="pres">
      <dgm:prSet presAssocID="{1E608511-8C3B-4297-B50B-E029DBE5C021}" presName="ThreeNodes_1" presStyleLbl="node1" presStyleIdx="0" presStyleCnt="3">
        <dgm:presLayoutVars>
          <dgm:bulletEnabled val="1"/>
        </dgm:presLayoutVars>
      </dgm:prSet>
      <dgm:spPr/>
    </dgm:pt>
    <dgm:pt modelId="{404B4390-BDC2-5741-8A48-17646339B2A4}" type="pres">
      <dgm:prSet presAssocID="{1E608511-8C3B-4297-B50B-E029DBE5C021}" presName="ThreeNodes_2" presStyleLbl="node1" presStyleIdx="1" presStyleCnt="3">
        <dgm:presLayoutVars>
          <dgm:bulletEnabled val="1"/>
        </dgm:presLayoutVars>
      </dgm:prSet>
      <dgm:spPr/>
    </dgm:pt>
    <dgm:pt modelId="{8D20E7DA-AA42-9C45-8D0C-CCD2D393E20B}" type="pres">
      <dgm:prSet presAssocID="{1E608511-8C3B-4297-B50B-E029DBE5C021}" presName="ThreeNodes_3" presStyleLbl="node1" presStyleIdx="2" presStyleCnt="3">
        <dgm:presLayoutVars>
          <dgm:bulletEnabled val="1"/>
        </dgm:presLayoutVars>
      </dgm:prSet>
      <dgm:spPr/>
    </dgm:pt>
    <dgm:pt modelId="{4BA95DA1-1C59-F442-B31C-504F8A8DDA38}" type="pres">
      <dgm:prSet presAssocID="{1E608511-8C3B-4297-B50B-E029DBE5C021}" presName="ThreeConn_1-2" presStyleLbl="fgAccFollowNode1" presStyleIdx="0" presStyleCnt="2">
        <dgm:presLayoutVars>
          <dgm:bulletEnabled val="1"/>
        </dgm:presLayoutVars>
      </dgm:prSet>
      <dgm:spPr/>
    </dgm:pt>
    <dgm:pt modelId="{1A102543-DC84-1B49-A318-8835E659EF5F}" type="pres">
      <dgm:prSet presAssocID="{1E608511-8C3B-4297-B50B-E029DBE5C021}" presName="ThreeConn_2-3" presStyleLbl="fgAccFollowNode1" presStyleIdx="1" presStyleCnt="2">
        <dgm:presLayoutVars>
          <dgm:bulletEnabled val="1"/>
        </dgm:presLayoutVars>
      </dgm:prSet>
      <dgm:spPr/>
    </dgm:pt>
    <dgm:pt modelId="{8D06144B-D05F-9846-8336-997942745C3D}" type="pres">
      <dgm:prSet presAssocID="{1E608511-8C3B-4297-B50B-E029DBE5C021}" presName="ThreeNodes_1_text" presStyleLbl="node1" presStyleIdx="2" presStyleCnt="3">
        <dgm:presLayoutVars>
          <dgm:bulletEnabled val="1"/>
        </dgm:presLayoutVars>
      </dgm:prSet>
      <dgm:spPr/>
    </dgm:pt>
    <dgm:pt modelId="{0C59A764-39E2-4C45-8150-64FEF2095B60}" type="pres">
      <dgm:prSet presAssocID="{1E608511-8C3B-4297-B50B-E029DBE5C021}" presName="ThreeNodes_2_text" presStyleLbl="node1" presStyleIdx="2" presStyleCnt="3">
        <dgm:presLayoutVars>
          <dgm:bulletEnabled val="1"/>
        </dgm:presLayoutVars>
      </dgm:prSet>
      <dgm:spPr/>
    </dgm:pt>
    <dgm:pt modelId="{6788D756-EBA8-6A4D-A688-E94A8DD151D8}" type="pres">
      <dgm:prSet presAssocID="{1E608511-8C3B-4297-B50B-E029DBE5C021}" presName="ThreeNodes_3_text" presStyleLbl="node1" presStyleIdx="2" presStyleCnt="3">
        <dgm:presLayoutVars>
          <dgm:bulletEnabled val="1"/>
        </dgm:presLayoutVars>
      </dgm:prSet>
      <dgm:spPr/>
    </dgm:pt>
  </dgm:ptLst>
  <dgm:cxnLst>
    <dgm:cxn modelId="{2AE43703-3D50-3A44-AB6D-243BD7329E85}" type="presOf" srcId="{9FBCC7D2-4B97-40C0-BDC7-DDB492BFFA55}" destId="{0C59A764-39E2-4C45-8150-64FEF2095B60}" srcOrd="1" destOrd="0" presId="urn:microsoft.com/office/officeart/2005/8/layout/vProcess5"/>
    <dgm:cxn modelId="{9ADD6B24-6620-2A48-B087-995E48C33303}" type="presOf" srcId="{12A9C5A6-94C1-4655-80C9-42E95174DC69}" destId="{4BA95DA1-1C59-F442-B31C-504F8A8DDA38}" srcOrd="0" destOrd="0" presId="urn:microsoft.com/office/officeart/2005/8/layout/vProcess5"/>
    <dgm:cxn modelId="{2786B32A-3A14-8540-B633-2EC8607B556D}" type="presOf" srcId="{1E608511-8C3B-4297-B50B-E029DBE5C021}" destId="{3240F2F8-2780-954C-A4AA-805B7C3FA23E}" srcOrd="0" destOrd="0" presId="urn:microsoft.com/office/officeart/2005/8/layout/vProcess5"/>
    <dgm:cxn modelId="{17C59162-D24E-4D6E-B68E-5D48EDD496E6}" srcId="{1E608511-8C3B-4297-B50B-E029DBE5C021}" destId="{9FBCC7D2-4B97-40C0-BDC7-DDB492BFFA55}" srcOrd="1" destOrd="0" parTransId="{F9301EF8-1628-40CB-B7A9-4DD8EBA6D3DE}" sibTransId="{7A954343-F9F2-4948-9B36-0720257DFF3E}"/>
    <dgm:cxn modelId="{B3C2AB79-2749-474D-951E-EE8A5EB188BC}" srcId="{1E608511-8C3B-4297-B50B-E029DBE5C021}" destId="{6C419FE5-6195-4210-8300-032F437D3539}" srcOrd="2" destOrd="0" parTransId="{7A1193AD-DFA8-476D-A25B-A5109627748C}" sibTransId="{BA2C13E2-17FA-4E8B-BD4F-3454A2A07FFB}"/>
    <dgm:cxn modelId="{803CB37B-399D-EB4B-A00B-67FDF3787FB0}" type="presOf" srcId="{6C419FE5-6195-4210-8300-032F437D3539}" destId="{6788D756-EBA8-6A4D-A688-E94A8DD151D8}" srcOrd="1" destOrd="0" presId="urn:microsoft.com/office/officeart/2005/8/layout/vProcess5"/>
    <dgm:cxn modelId="{691BBF82-344A-1A4A-89D1-2E9006BD95F1}" type="presOf" srcId="{A3D7AAA4-5EEC-403E-B1F6-433094EC446E}" destId="{6A1B4825-2191-A04F-A157-712C04CC062E}" srcOrd="0" destOrd="0" presId="urn:microsoft.com/office/officeart/2005/8/layout/vProcess5"/>
    <dgm:cxn modelId="{6AD1278E-AA97-4B4B-82A4-F251C66C6C9D}" type="presOf" srcId="{6C419FE5-6195-4210-8300-032F437D3539}" destId="{8D20E7DA-AA42-9C45-8D0C-CCD2D393E20B}" srcOrd="0" destOrd="0" presId="urn:microsoft.com/office/officeart/2005/8/layout/vProcess5"/>
    <dgm:cxn modelId="{BE91E49A-03B2-984A-9EAC-8F2B273E6D22}" type="presOf" srcId="{7A954343-F9F2-4948-9B36-0720257DFF3E}" destId="{1A102543-DC84-1B49-A318-8835E659EF5F}" srcOrd="0" destOrd="0" presId="urn:microsoft.com/office/officeart/2005/8/layout/vProcess5"/>
    <dgm:cxn modelId="{878C269F-5F7D-4CDF-A6F1-BB0884A2BBD5}" srcId="{1E608511-8C3B-4297-B50B-E029DBE5C021}" destId="{A3D7AAA4-5EEC-403E-B1F6-433094EC446E}" srcOrd="0" destOrd="0" parTransId="{846975A4-3EC8-4AA1-BF2F-08A0B1E61280}" sibTransId="{12A9C5A6-94C1-4655-80C9-42E95174DC69}"/>
    <dgm:cxn modelId="{EAC6A7B3-0D29-3D49-86C4-BC7C5F71F300}" type="presOf" srcId="{9FBCC7D2-4B97-40C0-BDC7-DDB492BFFA55}" destId="{404B4390-BDC2-5741-8A48-17646339B2A4}" srcOrd="0" destOrd="0" presId="urn:microsoft.com/office/officeart/2005/8/layout/vProcess5"/>
    <dgm:cxn modelId="{D5EBBCDD-C18D-4B4E-8661-79D44C20291C}" type="presOf" srcId="{A3D7AAA4-5EEC-403E-B1F6-433094EC446E}" destId="{8D06144B-D05F-9846-8336-997942745C3D}" srcOrd="1" destOrd="0" presId="urn:microsoft.com/office/officeart/2005/8/layout/vProcess5"/>
    <dgm:cxn modelId="{03AFCF28-DB5D-9B4B-BDB3-10B1A62F5CBC}" type="presParOf" srcId="{3240F2F8-2780-954C-A4AA-805B7C3FA23E}" destId="{71579A9D-9945-2D42-B043-A6D77D096C53}" srcOrd="0" destOrd="0" presId="urn:microsoft.com/office/officeart/2005/8/layout/vProcess5"/>
    <dgm:cxn modelId="{39A24B62-A7C0-BE4D-8C68-BCA7099258E4}" type="presParOf" srcId="{3240F2F8-2780-954C-A4AA-805B7C3FA23E}" destId="{6A1B4825-2191-A04F-A157-712C04CC062E}" srcOrd="1" destOrd="0" presId="urn:microsoft.com/office/officeart/2005/8/layout/vProcess5"/>
    <dgm:cxn modelId="{64C402F8-EEFF-4841-9476-F13AFBDB6654}" type="presParOf" srcId="{3240F2F8-2780-954C-A4AA-805B7C3FA23E}" destId="{404B4390-BDC2-5741-8A48-17646339B2A4}" srcOrd="2" destOrd="0" presId="urn:microsoft.com/office/officeart/2005/8/layout/vProcess5"/>
    <dgm:cxn modelId="{69237A35-279F-854C-8DA4-E8E729F6E3E2}" type="presParOf" srcId="{3240F2F8-2780-954C-A4AA-805B7C3FA23E}" destId="{8D20E7DA-AA42-9C45-8D0C-CCD2D393E20B}" srcOrd="3" destOrd="0" presId="urn:microsoft.com/office/officeart/2005/8/layout/vProcess5"/>
    <dgm:cxn modelId="{6EB906AA-5D3B-0A42-A2D8-CD61F46A7D29}" type="presParOf" srcId="{3240F2F8-2780-954C-A4AA-805B7C3FA23E}" destId="{4BA95DA1-1C59-F442-B31C-504F8A8DDA38}" srcOrd="4" destOrd="0" presId="urn:microsoft.com/office/officeart/2005/8/layout/vProcess5"/>
    <dgm:cxn modelId="{8F09811F-397C-EE45-BCBE-7CCC224B36C8}" type="presParOf" srcId="{3240F2F8-2780-954C-A4AA-805B7C3FA23E}" destId="{1A102543-DC84-1B49-A318-8835E659EF5F}" srcOrd="5" destOrd="0" presId="urn:microsoft.com/office/officeart/2005/8/layout/vProcess5"/>
    <dgm:cxn modelId="{23142989-6516-AA40-B74A-D3D4F8C727D7}" type="presParOf" srcId="{3240F2F8-2780-954C-A4AA-805B7C3FA23E}" destId="{8D06144B-D05F-9846-8336-997942745C3D}" srcOrd="6" destOrd="0" presId="urn:microsoft.com/office/officeart/2005/8/layout/vProcess5"/>
    <dgm:cxn modelId="{86D3F375-7652-DB4C-A21B-522410D148C2}" type="presParOf" srcId="{3240F2F8-2780-954C-A4AA-805B7C3FA23E}" destId="{0C59A764-39E2-4C45-8150-64FEF2095B60}" srcOrd="7" destOrd="0" presId="urn:microsoft.com/office/officeart/2005/8/layout/vProcess5"/>
    <dgm:cxn modelId="{8E6B182D-A5B6-9543-AF95-EFB46F45ACB0}" type="presParOf" srcId="{3240F2F8-2780-954C-A4AA-805B7C3FA23E}" destId="{6788D756-EBA8-6A4D-A688-E94A8DD151D8}"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B4825-2191-A04F-A157-712C04CC062E}">
      <dsp:nvSpPr>
        <dsp:cNvPr id="0" name=""/>
        <dsp:cNvSpPr/>
      </dsp:nvSpPr>
      <dsp:spPr>
        <a:xfrm>
          <a:off x="0" y="0"/>
          <a:ext cx="4432696" cy="125634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a:t>Manage your vector index size, AI Search SKUs offer limitations on number of GBs per tier and per partition</a:t>
          </a:r>
          <a:endParaRPr lang="en-US" sz="1700" kern="1200"/>
        </a:p>
      </dsp:txBody>
      <dsp:txXfrm>
        <a:off x="36797" y="36797"/>
        <a:ext cx="3076999" cy="1182753"/>
      </dsp:txXfrm>
    </dsp:sp>
    <dsp:sp modelId="{404B4390-BDC2-5741-8A48-17646339B2A4}">
      <dsp:nvSpPr>
        <dsp:cNvPr id="0" name=""/>
        <dsp:cNvSpPr/>
      </dsp:nvSpPr>
      <dsp:spPr>
        <a:xfrm>
          <a:off x="391120" y="1465738"/>
          <a:ext cx="4432696" cy="125634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a:t>Maximum blob size for pull indexers, for larger radiology images this can be upto 50MB and challenges the limits</a:t>
          </a:r>
          <a:endParaRPr lang="en-US" sz="1700" kern="1200"/>
        </a:p>
      </dsp:txBody>
      <dsp:txXfrm>
        <a:off x="427917" y="1502535"/>
        <a:ext cx="3151356" cy="1182753"/>
      </dsp:txXfrm>
    </dsp:sp>
    <dsp:sp modelId="{8D20E7DA-AA42-9C45-8D0C-CCD2D393E20B}">
      <dsp:nvSpPr>
        <dsp:cNvPr id="0" name=""/>
        <dsp:cNvSpPr/>
      </dsp:nvSpPr>
      <dsp:spPr>
        <a:xfrm>
          <a:off x="782240" y="2931477"/>
          <a:ext cx="4432696" cy="125634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a:t>Manage your batch size for automated pulls, with larger images these should be smaller not to exhaust processing time</a:t>
          </a:r>
          <a:endParaRPr lang="en-US" sz="1700" kern="1200"/>
        </a:p>
      </dsp:txBody>
      <dsp:txXfrm>
        <a:off x="819037" y="2968274"/>
        <a:ext cx="3151356" cy="1182753"/>
      </dsp:txXfrm>
    </dsp:sp>
    <dsp:sp modelId="{4BA95DA1-1C59-F442-B31C-504F8A8DDA38}">
      <dsp:nvSpPr>
        <dsp:cNvPr id="0" name=""/>
        <dsp:cNvSpPr/>
      </dsp:nvSpPr>
      <dsp:spPr>
        <a:xfrm>
          <a:off x="3616070" y="952730"/>
          <a:ext cx="816625" cy="816625"/>
        </a:xfrm>
        <a:prstGeom prst="downArrow">
          <a:avLst>
            <a:gd name="adj1" fmla="val 55000"/>
            <a:gd name="adj2" fmla="val 45000"/>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3799811" y="952730"/>
        <a:ext cx="449143" cy="614510"/>
      </dsp:txXfrm>
    </dsp:sp>
    <dsp:sp modelId="{1A102543-DC84-1B49-A318-8835E659EF5F}">
      <dsp:nvSpPr>
        <dsp:cNvPr id="0" name=""/>
        <dsp:cNvSpPr/>
      </dsp:nvSpPr>
      <dsp:spPr>
        <a:xfrm>
          <a:off x="4007190" y="2410093"/>
          <a:ext cx="816625" cy="816625"/>
        </a:xfrm>
        <a:prstGeom prst="downArrow">
          <a:avLst>
            <a:gd name="adj1" fmla="val 55000"/>
            <a:gd name="adj2" fmla="val 45000"/>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4190931" y="2410093"/>
        <a:ext cx="449143" cy="61451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155F96-ECF6-4E84-8B30-4B5FF0E540A4}" type="datetimeFigureOut">
              <a:rPr lang="en-US" smtClean="0"/>
              <a:t>4/3/2025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2CB6B2-4CB2-46AE-BEFB-855935662D9E}" type="slidenum">
              <a:rPr lang="en-US" smtClean="0"/>
              <a:t>‹#›</a:t>
            </a:fld>
            <a:endParaRPr lang="en-US"/>
          </a:p>
        </p:txBody>
      </p:sp>
    </p:spTree>
    <p:extLst>
      <p:ext uri="{BB962C8B-B14F-4D97-AF65-F5344CB8AC3E}">
        <p14:creationId xmlns:p14="http://schemas.microsoft.com/office/powerpoint/2010/main" val="163115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learn.microsoft.com/en-us/azure/search/search-howto-index-csv-blobs" TargetMode="External"/><Relationship Id="rId13" Type="http://schemas.openxmlformats.org/officeDocument/2006/relationships/hyperlink" Target="https://learn.microsoft.com/en-us/azure/search/search-howto-managed-identities-data-sources?tabs=portal-sys%2Cportal-user" TargetMode="External"/><Relationship Id="rId3" Type="http://schemas.openxmlformats.org/officeDocument/2006/relationships/hyperlink" Target="https://learn.microsoft.com/en-us/azure/search/search-indexer-overview" TargetMode="External"/><Relationship Id="rId7" Type="http://schemas.openxmlformats.org/officeDocument/2006/relationships/hyperlink" Target="https://learn.microsoft.com/en-us/azure/search/search-howto-index-plaintext-blobs" TargetMode="External"/><Relationship Id="rId12" Type="http://schemas.openxmlformats.org/officeDocument/2006/relationships/hyperlink" Target="https://learn.microsoft.com/en-us/azure/search/vector-search-integrated-vectorization"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learn.microsoft.com/en-us/azure/search/search-howto-index-one-to-many-blobs" TargetMode="External"/><Relationship Id="rId11" Type="http://schemas.openxmlformats.org/officeDocument/2006/relationships/hyperlink" Target="https://learn.microsoft.com/en-us/azure/search/search-howto-large-index#check-indexer-batch-size" TargetMode="External"/><Relationship Id="rId5" Type="http://schemas.openxmlformats.org/officeDocument/2006/relationships/hyperlink" Target="https://learn.microsoft.com/en-us/azure/search/search-howto-schedule-indexers?tabs=portal" TargetMode="External"/><Relationship Id="rId15" Type="http://schemas.openxmlformats.org/officeDocument/2006/relationships/hyperlink" Target="https://learn.microsoft.com/en-us/azure/search/search-get-started-portal-import-vectors" TargetMode="External"/><Relationship Id="rId10" Type="http://schemas.openxmlformats.org/officeDocument/2006/relationships/hyperlink" Target="https://learn.microsoft.com/en-us/azure/search/cognitive-search-concept-intro" TargetMode="External"/><Relationship Id="rId4" Type="http://schemas.openxmlformats.org/officeDocument/2006/relationships/hyperlink" Target="https://learn.microsoft.com/en-us/azure/search/search-limits-quotas-capacity" TargetMode="External"/><Relationship Id="rId9" Type="http://schemas.openxmlformats.org/officeDocument/2006/relationships/hyperlink" Target="https://learn.microsoft.com/en-us/azure/search/search-howto-index-json-blobs" TargetMode="External"/><Relationship Id="rId14" Type="http://schemas.openxmlformats.org/officeDocument/2006/relationships/hyperlink" Target="https://learn.microsoft.com/en-us/azure/search/search-indexer-howto-access-private?tabs=portal-creat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en-us/azure/search/search-what-is-data-import"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learn.microsoft.com/en-us/azure/search/search-howto-large-index"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2CB6B2-4CB2-46AE-BEFB-855935662D9E}" type="slidenum">
              <a:rPr lang="en-US" smtClean="0"/>
              <a:t>1</a:t>
            </a:fld>
            <a:endParaRPr lang="en-US"/>
          </a:p>
        </p:txBody>
      </p:sp>
    </p:spTree>
    <p:extLst>
      <p:ext uri="{BB962C8B-B14F-4D97-AF65-F5344CB8AC3E}">
        <p14:creationId xmlns:p14="http://schemas.microsoft.com/office/powerpoint/2010/main" val="2259883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4/3/2025 8:50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172462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8F420-A824-221D-89CD-B9D1A8C2EE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D3ABC1-D83D-E1E2-3F1B-E39F879372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3C5872-7A5D-ADD4-3B8A-6923F99AE956}"/>
              </a:ext>
            </a:extLst>
          </p:cNvPr>
          <p:cNvSpPr>
            <a:spLocks noGrp="1"/>
          </p:cNvSpPr>
          <p:nvPr>
            <p:ph type="body" idx="1"/>
          </p:nvPr>
        </p:nvSpPr>
        <p:spPr/>
        <p:txBody>
          <a:bodyPr/>
          <a:lstStyle/>
          <a:p>
            <a:endParaRPr lang="en-US"/>
          </a:p>
          <a:p>
            <a:endParaRPr lang="en-US"/>
          </a:p>
        </p:txBody>
      </p:sp>
      <p:sp>
        <p:nvSpPr>
          <p:cNvPr id="4" name="Header Placeholder 3">
            <a:extLst>
              <a:ext uri="{FF2B5EF4-FFF2-40B4-BE49-F238E27FC236}">
                <a16:creationId xmlns:a16="http://schemas.microsoft.com/office/drawing/2014/main" id="{B9634DD8-65F0-93F5-66B2-5738B0FB495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3F369E13-0876-C324-DF99-CDA516EA141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1C234B3-B8C6-E7EC-5928-5A0DC99BC96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4/3/2025 8:50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5439D0BB-1C79-B62C-25D9-A7DA1B2BCCF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2167715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4/3/2025 8:50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172462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0B847-CEF1-017A-281F-68D306985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950745-E225-5F70-39A9-CD72932FB0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600C98-F6FC-7CF9-9A1D-263FC5976FE8}"/>
              </a:ext>
            </a:extLst>
          </p:cNvPr>
          <p:cNvSpPr>
            <a:spLocks noGrp="1"/>
          </p:cNvSpPr>
          <p:nvPr>
            <p:ph type="body" idx="1"/>
          </p:nvPr>
        </p:nvSpPr>
        <p:spPr/>
        <p:txBody>
          <a:bodyPr/>
          <a:lstStyle/>
          <a:p>
            <a:endParaRPr lang="en-US"/>
          </a:p>
          <a:p>
            <a:endParaRPr lang="en-US"/>
          </a:p>
        </p:txBody>
      </p:sp>
      <p:sp>
        <p:nvSpPr>
          <p:cNvPr id="4" name="Header Placeholder 3">
            <a:extLst>
              <a:ext uri="{FF2B5EF4-FFF2-40B4-BE49-F238E27FC236}">
                <a16:creationId xmlns:a16="http://schemas.microsoft.com/office/drawing/2014/main" id="{EF32F929-A9CA-5421-A2AD-49613759CFB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6A3613F3-7525-CCDC-D254-FA623CD19671}"/>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B2EE43-4DE6-124E-9866-48FC63C657C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4/3/2025 8:50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F21F85C2-98E3-9B5D-A7B9-22B01032600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3135890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ABF95-149F-A622-5ADF-E262FE4C7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AB6368-FD71-068E-D7EA-F6C14764D3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3D8114-BC16-2ADF-C461-4367BF6B9509}"/>
              </a:ext>
            </a:extLst>
          </p:cNvPr>
          <p:cNvSpPr>
            <a:spLocks noGrp="1"/>
          </p:cNvSpPr>
          <p:nvPr>
            <p:ph type="body" idx="1"/>
          </p:nvPr>
        </p:nvSpPr>
        <p:spPr/>
        <p:txBody>
          <a:bodyPr/>
          <a:lstStyle/>
          <a:p>
            <a:endParaRPr lang="en-US"/>
          </a:p>
          <a:p>
            <a:endParaRPr lang="en-US"/>
          </a:p>
        </p:txBody>
      </p:sp>
      <p:sp>
        <p:nvSpPr>
          <p:cNvPr id="4" name="Header Placeholder 3">
            <a:extLst>
              <a:ext uri="{FF2B5EF4-FFF2-40B4-BE49-F238E27FC236}">
                <a16:creationId xmlns:a16="http://schemas.microsoft.com/office/drawing/2014/main" id="{37E93D93-62B1-6905-F5E0-D45C1AB6B4F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46E56EB8-D311-7A31-D440-0492FDED06B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A3C3AD0-FF40-4CD4-0B96-4FC1E9B4331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4/3/2025 8:50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8C2B6134-D9D2-5B10-D764-E19DF99EB53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2805210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96E70-9249-2D54-BC0A-8141F0FFF3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7C6142-84D9-6047-16BB-CBD795DB48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EC2C1-BC42-812A-983F-52EA7E9670C3}"/>
              </a:ext>
            </a:extLst>
          </p:cNvPr>
          <p:cNvSpPr>
            <a:spLocks noGrp="1"/>
          </p:cNvSpPr>
          <p:nvPr>
            <p:ph type="body" idx="1"/>
          </p:nvPr>
        </p:nvSpPr>
        <p:spPr/>
        <p:txBody>
          <a:bodyPr/>
          <a:lstStyle/>
          <a:p>
            <a:endParaRPr lang="en-US"/>
          </a:p>
          <a:p>
            <a:endParaRPr lang="en-US"/>
          </a:p>
        </p:txBody>
      </p:sp>
      <p:sp>
        <p:nvSpPr>
          <p:cNvPr id="4" name="Header Placeholder 3">
            <a:extLst>
              <a:ext uri="{FF2B5EF4-FFF2-40B4-BE49-F238E27FC236}">
                <a16:creationId xmlns:a16="http://schemas.microsoft.com/office/drawing/2014/main" id="{C206BDBE-117D-8060-4644-D4111F2510F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5FA1A498-A609-FC90-9D11-F394ABFE761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D9363D2-3801-D883-D7FA-7C4E671AB18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4/3/2025 8:50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4E2A6C2A-13B6-BFB6-DDA9-8AF145582C2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3515127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mentioned earlier that Azure AI Search provides multiple ways to index data, so besides the AI Studio and Azure OpenAI “on your data”, we have the native AI search built-in indexers.</a:t>
            </a:r>
            <a:endParaRPr lang="en-US">
              <a:hlinkClick r:id="rId3"/>
            </a:endParaRPr>
          </a:p>
          <a:p>
            <a:endParaRPr lang="en-US">
              <a:hlinkClick r:id="rId3"/>
            </a:endParaRPr>
          </a:p>
          <a:p>
            <a:r>
              <a:rPr lang="en-US">
                <a:hlinkClick r:id="rId3"/>
              </a:rPr>
              <a:t>Indexer overview - Azure AI Search | Microsoft Learn</a:t>
            </a:r>
            <a:endParaRPr lang="en-US"/>
          </a:p>
          <a:p>
            <a:r>
              <a:rPr lang="en-US" b="1"/>
              <a:t>Indexer (pull model): </a:t>
            </a:r>
            <a:r>
              <a:rPr lang="en-US"/>
              <a:t>Refers to a data crawler that selectively extracts information from cloud-based data repositories, consequently populating an AI search index. It also drives the execution of skillsets (AI enrichment). The indexer can either be operated on-demand or set to a recurring data refresh schedule.</a:t>
            </a:r>
          </a:p>
          <a:p>
            <a:endParaRPr lang="en-US"/>
          </a:p>
          <a:p>
            <a:r>
              <a:rPr lang="en-US" b="1"/>
              <a:t>Best Practices:</a:t>
            </a:r>
          </a:p>
          <a:p>
            <a:pPr marL="171450" indent="-171450">
              <a:buFont typeface="Arial" panose="020B0604020202020204" pitchFamily="34" charset="0"/>
              <a:buChar char="•"/>
            </a:pPr>
            <a:r>
              <a:rPr lang="en-US"/>
              <a:t>Comprehend Indexing Constraints: Understand the limitations associated with indexing in the specific indexers and in the search limit documentation (</a:t>
            </a:r>
            <a:r>
              <a:rPr lang="en-US">
                <a:hlinkClick r:id="rId4"/>
              </a:rPr>
              <a:t>Service limits for tiers and </a:t>
            </a:r>
            <a:r>
              <a:rPr lang="en-US" err="1">
                <a:hlinkClick r:id="rId4"/>
              </a:rPr>
              <a:t>skus</a:t>
            </a:r>
            <a:r>
              <a:rPr lang="en-US">
                <a:hlinkClick r:id="rId4"/>
              </a:rPr>
              <a:t> - Azure AI Search | Microsoft Learn</a:t>
            </a:r>
            <a:r>
              <a:rPr lang="en-US"/>
              <a:t>)</a:t>
            </a:r>
          </a:p>
          <a:p>
            <a:pPr marL="171450" indent="-171450">
              <a:buFont typeface="Arial" panose="020B0604020202020204" pitchFamily="34" charset="0"/>
              <a:buChar char="•"/>
            </a:pPr>
            <a:r>
              <a:rPr lang="en-US"/>
              <a:t>Establish Regular Schedule: Consistently run the indexer on a specific schedule to rectify transient errors and ensure data accuracy. </a:t>
            </a:r>
            <a:r>
              <a:rPr lang="en-US">
                <a:hlinkClick r:id="rId5"/>
              </a:rPr>
              <a:t>Schedule indexer execution - Azure AI Search | Microsoft Learn</a:t>
            </a:r>
            <a:endParaRPr lang="en-US"/>
          </a:p>
          <a:p>
            <a:pPr marL="171450" indent="-171450">
              <a:buFont typeface="Arial" panose="020B0604020202020204" pitchFamily="34" charset="0"/>
              <a:buChar char="•"/>
            </a:pPr>
            <a:r>
              <a:rPr lang="en-US"/>
              <a:t>Identify Data Source Requirements: Determine the needs of multiple data sources that feed into a single index, including source support, limitations, and configurations. </a:t>
            </a:r>
            <a:r>
              <a:rPr lang="en-US">
                <a:hlinkClick r:id="rId5"/>
              </a:rPr>
              <a:t>Schedule indexer execution - Azure AI Search | Microsoft Learn</a:t>
            </a:r>
            <a:endParaRPr lang="en-US"/>
          </a:p>
          <a:p>
            <a:pPr marL="171450" indent="-171450">
              <a:buFont typeface="Arial" panose="020B0604020202020204" pitchFamily="34" charset="0"/>
              <a:buChar char="•"/>
            </a:pPr>
            <a:r>
              <a:rPr lang="en-US"/>
              <a:t>Recognize Data Formats: Properly parse different data types such as JSON, JSON lines, CSV, and more:</a:t>
            </a:r>
          </a:p>
          <a:p>
            <a:pPr marL="0" indent="0">
              <a:buFont typeface="Arial" panose="020B0604020202020204" pitchFamily="34" charset="0"/>
              <a:buNone/>
            </a:pPr>
            <a:r>
              <a:rPr lang="en-US">
                <a:hlinkClick r:id="rId6"/>
              </a:rPr>
              <a:t>Index blobs containing multiple documents - Azure AI Search | Microsoft Learn</a:t>
            </a:r>
            <a:endParaRPr lang="en-US"/>
          </a:p>
          <a:p>
            <a:pPr marL="0" indent="0">
              <a:buFont typeface="Arial" panose="020B0604020202020204" pitchFamily="34" charset="0"/>
              <a:buNone/>
            </a:pPr>
            <a:r>
              <a:rPr lang="en-US">
                <a:hlinkClick r:id="rId7"/>
              </a:rPr>
              <a:t>Search over plain text blobs - Azure AI Search | Microsoft Learn</a:t>
            </a:r>
            <a:endParaRPr lang="en-US"/>
          </a:p>
          <a:p>
            <a:pPr marL="0" indent="0">
              <a:buFont typeface="Arial" panose="020B0604020202020204" pitchFamily="34" charset="0"/>
              <a:buNone/>
            </a:pPr>
            <a:r>
              <a:rPr lang="en-US">
                <a:hlinkClick r:id="rId8"/>
              </a:rPr>
              <a:t>Search over CSV blobs - Azure AI Search | Microsoft Learn</a:t>
            </a:r>
            <a:endParaRPr lang="en-US"/>
          </a:p>
          <a:p>
            <a:pPr marL="0" indent="0">
              <a:buFont typeface="Arial" panose="020B0604020202020204" pitchFamily="34" charset="0"/>
              <a:buNone/>
            </a:pPr>
            <a:r>
              <a:rPr lang="en-US">
                <a:hlinkClick r:id="rId9"/>
              </a:rPr>
              <a:t>Search over JSON blobs - Azure AI Search | Microsoft Learn</a:t>
            </a:r>
            <a:endParaRPr lang="en-US"/>
          </a:p>
          <a:p>
            <a:pPr marL="171450" indent="-171450">
              <a:buFont typeface="Arial" panose="020B0604020202020204" pitchFamily="34" charset="0"/>
              <a:buChar char="•"/>
            </a:pPr>
            <a:r>
              <a:rPr lang="en-US"/>
              <a:t>Consider AI Enrichment for Complex Data: If dealing with PDFs or images containing embedded text, AI enrichment through Optical Character Recognition (OCR) or Azure AI Document Intelligence should be considered. </a:t>
            </a:r>
            <a:r>
              <a:rPr lang="it-IT">
                <a:hlinkClick r:id="rId10"/>
              </a:rPr>
              <a:t>AI enrichment concepts - Azure AI Search | Microsoft Learn</a:t>
            </a:r>
            <a:endParaRPr lang="en-US"/>
          </a:p>
          <a:p>
            <a:pPr marL="171450" indent="-171450">
              <a:buFont typeface="Arial" panose="020B0604020202020204" pitchFamily="34" charset="0"/>
              <a:buChar char="•"/>
            </a:pPr>
            <a:r>
              <a:rPr lang="en-US"/>
              <a:t>Configure Batch Size: Adjust the batch size according to the workload to optimize performance. </a:t>
            </a:r>
            <a:r>
              <a:rPr lang="en-US">
                <a:hlinkClick r:id="rId11"/>
              </a:rPr>
              <a:t>Index large data sets for full text search - Azure AI Search | Microsoft Learn</a:t>
            </a:r>
            <a:endParaRPr lang="en-US"/>
          </a:p>
          <a:p>
            <a:pPr marL="171450" indent="-171450">
              <a:buFont typeface="Arial" panose="020B0604020202020204" pitchFamily="34" charset="0"/>
              <a:buChar char="•"/>
            </a:pPr>
            <a:r>
              <a:rPr lang="en-US"/>
              <a:t>Consider Vectorization: If vector search is being used, integrated Vectorization should be considered to enhance search results. </a:t>
            </a:r>
            <a:r>
              <a:rPr lang="en-US">
                <a:hlinkClick r:id="rId12"/>
              </a:rPr>
              <a:t>Integrated Vectorization - Azure AI Search | Microsoft Learn</a:t>
            </a: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Identify AI Enrichment Requirements: Determine needs like language translation, key phrase extraction, recognition, etc. </a:t>
            </a:r>
            <a:r>
              <a:rPr lang="it-IT">
                <a:hlinkClick r:id="rId10"/>
              </a:rPr>
              <a:t>AI enrichment concepts - Azure AI Search | Microsoft Learn</a:t>
            </a:r>
            <a:endParaRPr lang="en-US"/>
          </a:p>
          <a:p>
            <a:pPr marL="171450" indent="-171450">
              <a:buFont typeface="Arial" panose="020B0604020202020204" pitchFamily="34" charset="0"/>
              <a:buChar char="•"/>
            </a:pPr>
            <a:r>
              <a:rPr lang="en-US"/>
              <a:t>Conduct Tests: Experiment with different data types and sizes to understand indexing time and further optimize the process.</a:t>
            </a:r>
          </a:p>
          <a:p>
            <a:pPr marL="171450" indent="-171450">
              <a:buFont typeface="Arial" panose="020B0604020202020204" pitchFamily="34" charset="0"/>
              <a:buChar char="•"/>
            </a:pPr>
            <a:r>
              <a:rPr lang="en-US" sz="1200"/>
              <a:t>Identify type of authentication being used (Managed identity is recommended). </a:t>
            </a:r>
            <a:r>
              <a:rPr lang="en-US">
                <a:hlinkClick r:id="rId13"/>
              </a:rPr>
              <a:t>Connect using a managed identity - Azure AI Search | Microsoft Learn</a:t>
            </a:r>
            <a:endParaRPr lang="en-US" sz="1200"/>
          </a:p>
          <a:p>
            <a:pPr marL="171450" indent="-171450">
              <a:buFont typeface="Arial" panose="020B0604020202020204" pitchFamily="34" charset="0"/>
              <a:buChar char="•"/>
            </a:pPr>
            <a:r>
              <a:rPr lang="en-US" sz="1200"/>
              <a:t>Recognize if private endpoints will be used for secure connections and configure shared private links appropriately. </a:t>
            </a:r>
            <a:r>
              <a:rPr lang="en-US">
                <a:hlinkClick r:id="rId14"/>
              </a:rPr>
              <a:t>Connect through a shared private link - Azure AI Search | Microsoft Learn</a:t>
            </a:r>
            <a:endParaRPr lang="en-US" sz="1200"/>
          </a:p>
          <a:p>
            <a:pPr marL="171450" indent="-171450">
              <a:buFont typeface="Arial" panose="020B0604020202020204" pitchFamily="34" charset="0"/>
              <a:buChar char="•"/>
            </a:pPr>
            <a:endParaRPr lang="en-US"/>
          </a:p>
          <a:p>
            <a:endParaRPr lang="en-US"/>
          </a:p>
          <a:p>
            <a:r>
              <a:rPr lang="en-US"/>
              <a:t>To get started with the indexers from the Azure portal, you can use the wizards. For RAG and specifically Chunk and vectorize data, you can use the Import and vectorize data wizard. You can change configuration of the indexer, of the data source and skillsets after running the first time. You just need to reset it to get any changes in configuration. </a:t>
            </a:r>
            <a:r>
              <a:rPr lang="en-US" err="1">
                <a:hlinkClick r:id="rId15"/>
              </a:rPr>
              <a:t>Quickstart</a:t>
            </a:r>
            <a:r>
              <a:rPr lang="en-US">
                <a:hlinkClick r:id="rId15"/>
              </a:rPr>
              <a:t> integrated Vectorization - Azure AI Search | Microsoft Learn</a:t>
            </a:r>
            <a:endParaRPr lang="en-US"/>
          </a:p>
        </p:txBody>
      </p:sp>
      <p:sp>
        <p:nvSpPr>
          <p:cNvPr id="4" name="Slide Number Placeholder 3"/>
          <p:cNvSpPr>
            <a:spLocks noGrp="1"/>
          </p:cNvSpPr>
          <p:nvPr>
            <p:ph type="sldNum" sz="quarter" idx="5"/>
          </p:nvPr>
        </p:nvSpPr>
        <p:spPr/>
        <p:txBody>
          <a:bodyPr/>
          <a:lstStyle/>
          <a:p>
            <a:fld id="{C42E17C0-16FC-42FC-8715-04EEF4D69F64}" type="slidenum">
              <a:rPr lang="en-US" smtClean="0"/>
              <a:t>14</a:t>
            </a:fld>
            <a:endParaRPr lang="en-US"/>
          </a:p>
        </p:txBody>
      </p:sp>
    </p:spTree>
    <p:extLst>
      <p:ext uri="{BB962C8B-B14F-4D97-AF65-F5344CB8AC3E}">
        <p14:creationId xmlns:p14="http://schemas.microsoft.com/office/powerpoint/2010/main" val="3416589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discuss the Push method (</a:t>
            </a:r>
            <a:r>
              <a:rPr lang="en-US">
                <a:hlinkClick r:id="rId3"/>
              </a:rPr>
              <a:t>Data import and data ingestion - Azure AI Search | Microsoft Learn</a:t>
            </a:r>
            <a:r>
              <a:rPr lang="en-US"/>
              <a:t>), which utilizes APIs to upload/update and delete documents into/from a search index. This method gives you the liberty to source data from anywhere you prefer, with no restrictions on the type of data or the frequency of execution.</a:t>
            </a:r>
          </a:p>
          <a:p>
            <a:endParaRPr lang="en-US"/>
          </a:p>
          <a:p>
            <a:r>
              <a:rPr lang="en-US"/>
              <a:t>Your connectivity and the retrieval of documents are completely under your control. This method offers key benefits which include versatility, flexibility, and control. Versatility in that JSON documents from any source can be uploaded. You also have the option of using AI Document Intelligence for data parsing or your preferred parsing library. Flexibility since there are no restrictions on the frequency of data push (such as the pull indexer that has a minimum of 5-minute interval, for example).</a:t>
            </a:r>
          </a:p>
          <a:p>
            <a:endParaRPr lang="en-US"/>
          </a:p>
          <a:p>
            <a:r>
              <a:rPr lang="en-US"/>
              <a:t>When it comes to pushing data to Azure AI Search Index, APIs can be used for single or multiple document uploads.</a:t>
            </a:r>
          </a:p>
          <a:p>
            <a:endParaRPr lang="en-US"/>
          </a:p>
          <a:p>
            <a:r>
              <a:rPr lang="en-US"/>
              <a:t>Indexing Actions are categorized into four: Upload, Merge, </a:t>
            </a:r>
            <a:r>
              <a:rPr lang="en-US" err="1"/>
              <a:t>MergeOrUpload</a:t>
            </a:r>
            <a:r>
              <a:rPr lang="en-US"/>
              <a:t>, and Delete. Upload allows you to insert new documents or update existing ones. Merge updates an existing document, replacing its values. </a:t>
            </a:r>
            <a:r>
              <a:rPr lang="en-US" err="1"/>
              <a:t>MergeOrUpload</a:t>
            </a:r>
            <a:r>
              <a:rPr lang="en-US"/>
              <a:t> works like a merge for existing documents and like an upload for new ones. Delete, as the name suggests, removes the entire document from the index.</a:t>
            </a:r>
          </a:p>
          <a:p>
            <a:endParaRPr lang="en-US"/>
          </a:p>
          <a:p>
            <a:r>
              <a:rPr lang="en-US"/>
              <a:t>Here is a sample of the Push method for RAG. We believe that understanding this method will add significant value to your data management strategy.</a:t>
            </a:r>
          </a:p>
          <a:p>
            <a:endParaRPr lang="en-US"/>
          </a:p>
          <a:p>
            <a:r>
              <a:rPr lang="en-US"/>
              <a:t>Take into consideration the best practices for indexing large documents with the Push API: </a:t>
            </a:r>
            <a:r>
              <a:rPr lang="en-US">
                <a:hlinkClick r:id="rId4"/>
              </a:rPr>
              <a:t>Index large data sets for full text search - Azure AI Search | Microsoft Learn</a:t>
            </a:r>
            <a:endParaRPr lang="en-US"/>
          </a:p>
        </p:txBody>
      </p:sp>
      <p:sp>
        <p:nvSpPr>
          <p:cNvPr id="4" name="Slide Number Placeholder 3"/>
          <p:cNvSpPr>
            <a:spLocks noGrp="1"/>
          </p:cNvSpPr>
          <p:nvPr>
            <p:ph type="sldNum" sz="quarter" idx="5"/>
          </p:nvPr>
        </p:nvSpPr>
        <p:spPr/>
        <p:txBody>
          <a:bodyPr/>
          <a:lstStyle/>
          <a:p>
            <a:fld id="{C42E17C0-16FC-42FC-8715-04EEF4D69F64}" type="slidenum">
              <a:rPr lang="en-US" smtClean="0"/>
              <a:t>15</a:t>
            </a:fld>
            <a:endParaRPr lang="en-US"/>
          </a:p>
        </p:txBody>
      </p:sp>
    </p:spTree>
    <p:extLst>
      <p:ext uri="{BB962C8B-B14F-4D97-AF65-F5344CB8AC3E}">
        <p14:creationId xmlns:p14="http://schemas.microsoft.com/office/powerpoint/2010/main" val="26611778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7.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50.pn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4.xml"/><Relationship Id="rId4" Type="http://schemas.openxmlformats.org/officeDocument/2006/relationships/image" Target="../media/image60.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4.xml"/><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4.xml"/><Relationship Id="rId4" Type="http://schemas.openxmlformats.org/officeDocument/2006/relationships/image" Target="../media/image66.jpe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4.xml"/><Relationship Id="rId5" Type="http://schemas.openxmlformats.org/officeDocument/2006/relationships/image" Target="../media/image70.jpeg"/><Relationship Id="rId4" Type="http://schemas.openxmlformats.org/officeDocument/2006/relationships/image" Target="../media/image69.jpe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4.xml"/><Relationship Id="rId6" Type="http://schemas.openxmlformats.org/officeDocument/2006/relationships/image" Target="../media/image71.jpeg"/><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4.xml"/><Relationship Id="rId4" Type="http://schemas.openxmlformats.org/officeDocument/2006/relationships/image" Target="../media/image60.jpe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4.xml"/><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4.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6.emf"/><Relationship Id="rId4" Type="http://schemas.openxmlformats.org/officeDocument/2006/relationships/oleObject" Target="../embeddings/oleObject1.bin"/></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7.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50.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solidFill>
                  <a:srgbClr val="FFFFFF"/>
                </a:solidFill>
                <a:effectLst/>
                <a:uLnTx/>
                <a:uFillTx/>
                <a:latin typeface="Segoe Sans Text Semibold"/>
                <a:ea typeface="+mn-ea"/>
                <a:cs typeface="+mn-cs"/>
              </a:rPr>
              <a:t>Microsoft Azure</a:t>
            </a:r>
          </a:p>
        </p:txBody>
      </p:sp>
    </p:spTree>
    <p:extLst>
      <p:ext uri="{BB962C8B-B14F-4D97-AF65-F5344CB8AC3E}">
        <p14:creationId xmlns:p14="http://schemas.microsoft.com/office/powerpoint/2010/main" val="1214660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72586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63646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74794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3301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02474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21541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11157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48093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7262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83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825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24077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598603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872855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024932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0631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457156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465948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617872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281802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713218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689839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379444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82202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593964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568459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8204601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4564115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0124071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002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860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9843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Sans Text" pitchFamily="2" charset="0"/>
                <a:cs typeface="Segoe Sans Text"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Text" pitchFamily="2" charset="0"/>
                <a:ea typeface="Segoe Sans Text" pitchFamily="2" charset="0"/>
                <a:cs typeface="Segoe Sans Text" pitchFamily="2" charset="0"/>
              </a:defRPr>
            </a:lvl1pPr>
          </a:lstStyle>
          <a:p>
            <a:pPr lvl="0"/>
            <a:r>
              <a:rPr lang="en-US"/>
              <a:t>Next:</a:t>
            </a:r>
          </a:p>
        </p:txBody>
      </p:sp>
    </p:spTree>
    <p:extLst>
      <p:ext uri="{BB962C8B-B14F-4D97-AF65-F5344CB8AC3E}">
        <p14:creationId xmlns:p14="http://schemas.microsoft.com/office/powerpoint/2010/main" val="30574507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746882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318224386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0623529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3" name="Picture 2" descr="Graphical user interface&#10;&#10;Description automatically generated">
            <a:extLst>
              <a:ext uri="{FF2B5EF4-FFF2-40B4-BE49-F238E27FC236}">
                <a16:creationId xmlns:a16="http://schemas.microsoft.com/office/drawing/2014/main" id="{CC8419CC-937C-4612-318D-C89C46D75ACC}"/>
              </a:ext>
            </a:extLst>
          </p:cNvPr>
          <p:cNvPicPr>
            <a:picLocks noChangeAspect="1"/>
          </p:cNvPicPr>
          <p:nvPr userDrawn="1"/>
        </p:nvPicPr>
        <p:blipFill>
          <a:blip r:embed="rId4">
            <a:alphaModFix/>
            <a:duotone>
              <a:prstClr val="black"/>
              <a:schemeClr val="bg1">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a14:imgEffect>
                  </a14:imgLayer>
                </a14:imgProps>
              </a:ext>
            </a:extLst>
          </a:blip>
          <a:stretch>
            <a:fillRect/>
          </a:stretch>
        </p:blipFill>
        <p:spPr>
          <a:xfrm>
            <a:off x="308694" y="317876"/>
            <a:ext cx="2487618" cy="810446"/>
          </a:xfrm>
          <a:prstGeom prst="rect">
            <a:avLst/>
          </a:prstGeom>
        </p:spPr>
      </p:pic>
    </p:spTree>
    <p:extLst>
      <p:ext uri="{BB962C8B-B14F-4D97-AF65-F5344CB8AC3E}">
        <p14:creationId xmlns:p14="http://schemas.microsoft.com/office/powerpoint/2010/main" val="1149028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63399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78908204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15582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6997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79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280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60304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6239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28883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416536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720466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3735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772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292866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12869342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87576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1586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52222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5515995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04243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93443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09420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02094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32072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79369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37167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9825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64784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31640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81891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52281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73243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9007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62405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464772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5804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99215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748979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43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795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1292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139759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282125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17790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48734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63543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57534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04408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6655201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1098294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445619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7184345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04083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237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72594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Sans Text" pitchFamily="2" charset="0"/>
                <a:cs typeface="Segoe Sans Text"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Text" pitchFamily="2" charset="0"/>
                <a:ea typeface="Segoe Sans Text" pitchFamily="2" charset="0"/>
                <a:cs typeface="Segoe Sans Text" pitchFamily="2" charset="0"/>
              </a:defRPr>
            </a:lvl1pPr>
          </a:lstStyle>
          <a:p>
            <a:pPr lvl="0"/>
            <a:r>
              <a:rPr lang="en-US"/>
              <a:t>Next:</a:t>
            </a:r>
          </a:p>
        </p:txBody>
      </p:sp>
    </p:spTree>
    <p:extLst>
      <p:ext uri="{BB962C8B-B14F-4D97-AF65-F5344CB8AC3E}">
        <p14:creationId xmlns:p14="http://schemas.microsoft.com/office/powerpoint/2010/main" val="40973709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Section Header">
    <p:bg>
      <p:bgPr>
        <a:gradFill>
          <a:gsLst>
            <a:gs pos="0">
              <a:srgbClr val="954AD3"/>
            </a:gs>
            <a:gs pos="99000">
              <a:srgbClr val="2D92CC"/>
            </a:gs>
          </a:gsLst>
          <a:lin ang="4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6BE8EC-DDBA-C3BD-26DC-C7992A6E9FC5}"/>
              </a:ext>
            </a:extLst>
          </p:cNvPr>
          <p:cNvSpPr/>
          <p:nvPr userDrawn="1"/>
        </p:nvSpPr>
        <p:spPr>
          <a:xfrm>
            <a:off x="0" y="0"/>
            <a:ext cx="12192000" cy="6858000"/>
          </a:xfrm>
          <a:prstGeom prst="rect">
            <a:avLst/>
          </a:prstGeom>
          <a:gradFill>
            <a:gsLst>
              <a:gs pos="61000">
                <a:schemeClr val="tx1">
                  <a:lumMod val="0"/>
                  <a:lumOff val="100000"/>
                  <a:alpha val="0"/>
                </a:schemeClr>
              </a:gs>
              <a:gs pos="98000">
                <a:schemeClr val="tx1">
                  <a:alpha val="36817"/>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hasCustomPrompt="1"/>
          </p:nvPr>
        </p:nvSpPr>
        <p:spPr>
          <a:xfrm>
            <a:off x="5695951" y="3977644"/>
            <a:ext cx="4800600" cy="307777"/>
          </a:xfrm>
        </p:spPr>
        <p:txBody>
          <a:bodyPr>
            <a:sp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t>The subtitle of your section.</a:t>
            </a:r>
          </a:p>
        </p:txBody>
      </p:sp>
      <p:sp>
        <p:nvSpPr>
          <p:cNvPr id="7" name="Title 6">
            <a:extLst>
              <a:ext uri="{FF2B5EF4-FFF2-40B4-BE49-F238E27FC236}">
                <a16:creationId xmlns:a16="http://schemas.microsoft.com/office/drawing/2014/main" id="{79195499-D0AD-EDBC-3980-5A14D219DB0E}"/>
              </a:ext>
            </a:extLst>
          </p:cNvPr>
          <p:cNvSpPr>
            <a:spLocks noGrp="1"/>
          </p:cNvSpPr>
          <p:nvPr>
            <p:ph type="title" hasCustomPrompt="1"/>
          </p:nvPr>
        </p:nvSpPr>
        <p:spPr>
          <a:xfrm>
            <a:off x="5695951" y="2759746"/>
            <a:ext cx="4800600" cy="1107996"/>
          </a:xfrm>
        </p:spPr>
        <p:txBody>
          <a:bodyPr lIns="0" tIns="0" rIns="0" bIns="0" anchor="b">
            <a:spAutoFit/>
          </a:bodyPr>
          <a:lstStyle>
            <a:lvl1pPr>
              <a:defRPr sz="4000"/>
            </a:lvl1pPr>
          </a:lstStyle>
          <a:p>
            <a:r>
              <a:rPr lang="en-US"/>
              <a:t>The title of your section.</a:t>
            </a:r>
          </a:p>
        </p:txBody>
      </p:sp>
      <p:sp>
        <p:nvSpPr>
          <p:cNvPr id="24" name="Freeform 23">
            <a:extLst>
              <a:ext uri="{FF2B5EF4-FFF2-40B4-BE49-F238E27FC236}">
                <a16:creationId xmlns:a16="http://schemas.microsoft.com/office/drawing/2014/main" id="{C4263EC4-AA89-8F2A-FF5F-BDE143B23C8E}"/>
              </a:ext>
            </a:extLst>
          </p:cNvPr>
          <p:cNvSpPr/>
          <p:nvPr userDrawn="1"/>
        </p:nvSpPr>
        <p:spPr>
          <a:xfrm>
            <a:off x="0" y="3416960"/>
            <a:ext cx="4164940" cy="3441040"/>
          </a:xfrm>
          <a:custGeom>
            <a:avLst/>
            <a:gdLst>
              <a:gd name="connsiteX0" fmla="*/ 1587170 w 4164940"/>
              <a:gd name="connsiteY0" fmla="*/ 0 h 3441040"/>
              <a:gd name="connsiteX1" fmla="*/ 4164940 w 4164940"/>
              <a:gd name="connsiteY1" fmla="*/ 2577770 h 3441040"/>
              <a:gd name="connsiteX2" fmla="*/ 4049049 w 4164940"/>
              <a:gd name="connsiteY2" fmla="*/ 3344320 h 3441040"/>
              <a:gd name="connsiteX3" fmla="*/ 4013649 w 4164940"/>
              <a:gd name="connsiteY3" fmla="*/ 3441040 h 3441040"/>
              <a:gd name="connsiteX4" fmla="*/ 0 w 4164940"/>
              <a:gd name="connsiteY4" fmla="*/ 3441040 h 3441040"/>
              <a:gd name="connsiteX5" fmla="*/ 0 w 4164940"/>
              <a:gd name="connsiteY5" fmla="*/ 549356 h 3441040"/>
              <a:gd name="connsiteX6" fmla="*/ 145914 w 4164940"/>
              <a:gd name="connsiteY6" fmla="*/ 440243 h 3441040"/>
              <a:gd name="connsiteX7" fmla="*/ 1587170 w 4164940"/>
              <a:gd name="connsiteY7" fmla="*/ 0 h 344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4940" h="3441040">
                <a:moveTo>
                  <a:pt x="1587170" y="0"/>
                </a:moveTo>
                <a:cubicBezTo>
                  <a:pt x="3010833" y="0"/>
                  <a:pt x="4164940" y="1154107"/>
                  <a:pt x="4164940" y="2577770"/>
                </a:cubicBezTo>
                <a:cubicBezTo>
                  <a:pt x="4164940" y="2844707"/>
                  <a:pt x="4124366" y="3102167"/>
                  <a:pt x="4049049" y="3344320"/>
                </a:cubicBezTo>
                <a:lnTo>
                  <a:pt x="4013649" y="3441040"/>
                </a:lnTo>
                <a:lnTo>
                  <a:pt x="0" y="3441040"/>
                </a:lnTo>
                <a:lnTo>
                  <a:pt x="0" y="549356"/>
                </a:lnTo>
                <a:lnTo>
                  <a:pt x="145914" y="440243"/>
                </a:lnTo>
                <a:cubicBezTo>
                  <a:pt x="557329" y="162297"/>
                  <a:pt x="1053297" y="0"/>
                  <a:pt x="1587170" y="0"/>
                </a:cubicBezTo>
                <a:close/>
              </a:path>
            </a:pathLst>
          </a:custGeom>
          <a:gradFill flip="none" rotWithShape="1">
            <a:gsLst>
              <a:gs pos="69000">
                <a:srgbClr val="AFD1F6">
                  <a:lumMod val="57406"/>
                  <a:lumOff val="42594"/>
                  <a:alpha val="99000"/>
                </a:srgbClr>
              </a:gs>
              <a:gs pos="0">
                <a:schemeClr val="accent1">
                  <a:lumMod val="53815"/>
                  <a:lumOff val="46185"/>
                  <a:alpha val="99000"/>
                </a:schemeClr>
              </a:gs>
            </a:gsLst>
            <a:lin ang="6600000" scaled="0"/>
            <a:tileRect/>
          </a:gradFill>
          <a:ln>
            <a:noFill/>
          </a:ln>
          <a:effectLst>
            <a:outerShdw blurRad="1270000" dist="1524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82948E6E-440C-6B67-1C53-E1615E5FC524}"/>
              </a:ext>
            </a:extLst>
          </p:cNvPr>
          <p:cNvSpPr/>
          <p:nvPr userDrawn="1"/>
        </p:nvSpPr>
        <p:spPr>
          <a:xfrm>
            <a:off x="640511" y="3255933"/>
            <a:ext cx="3255021" cy="3255021"/>
          </a:xfrm>
          <a:prstGeom prst="ellipse">
            <a:avLst/>
          </a:prstGeom>
          <a:solidFill>
            <a:schemeClr val="tx1"/>
          </a:solidFill>
          <a:ln>
            <a:noFill/>
          </a:ln>
          <a:effectLst>
            <a:outerShdw blurRad="1270000" dist="1524000" dir="2700000" sx="50000" sy="50000" algn="tl" rotWithShape="0">
              <a:prstClr val="black">
                <a:alpha val="20000"/>
              </a:prstClr>
            </a:outerShdw>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98A61A3-B9A1-4674-85AC-E3ED72321E4C}"/>
              </a:ext>
            </a:extLst>
          </p:cNvPr>
          <p:cNvGrpSpPr/>
          <p:nvPr userDrawn="1"/>
        </p:nvGrpSpPr>
        <p:grpSpPr>
          <a:xfrm>
            <a:off x="1226205" y="58957"/>
            <a:ext cx="2239180" cy="2256419"/>
            <a:chOff x="2823900" y="852304"/>
            <a:chExt cx="2239180" cy="2256419"/>
          </a:xfrm>
        </p:grpSpPr>
        <p:sp>
          <p:nvSpPr>
            <p:cNvPr id="22" name="Oval 21">
              <a:extLst>
                <a:ext uri="{FF2B5EF4-FFF2-40B4-BE49-F238E27FC236}">
                  <a16:creationId xmlns:a16="http://schemas.microsoft.com/office/drawing/2014/main" id="{9845EDF6-0513-23C6-A8CA-17CF28A26D8A}"/>
                </a:ext>
              </a:extLst>
            </p:cNvPr>
            <p:cNvSpPr/>
            <p:nvPr userDrawn="1"/>
          </p:nvSpPr>
          <p:spPr>
            <a:xfrm>
              <a:off x="2823900" y="1148928"/>
              <a:ext cx="1959795" cy="1959795"/>
            </a:xfrm>
            <a:prstGeom prst="ellipse">
              <a:avLst/>
            </a:prstGeom>
            <a:gradFill flip="none" rotWithShape="1">
              <a:gsLst>
                <a:gs pos="67000">
                  <a:srgbClr val="AFD1F6">
                    <a:lumMod val="72154"/>
                    <a:lumOff val="27846"/>
                    <a:alpha val="99000"/>
                  </a:srgbClr>
                </a:gs>
                <a:gs pos="0">
                  <a:schemeClr val="accent1">
                    <a:lumMod val="52588"/>
                    <a:lumOff val="47412"/>
                    <a:alpha val="99000"/>
                  </a:schemeClr>
                </a:gs>
              </a:gsLst>
              <a:lin ang="6600000" scaled="0"/>
              <a:tileRect/>
            </a:gradFill>
            <a:ln>
              <a:noFill/>
            </a:ln>
            <a:effectLst>
              <a:outerShdw blurRad="762000" dist="762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B4E5C8E-FA00-E690-5B1E-0DF9BFE9EFF4}"/>
                </a:ext>
              </a:extLst>
            </p:cNvPr>
            <p:cNvSpPr/>
            <p:nvPr userDrawn="1"/>
          </p:nvSpPr>
          <p:spPr>
            <a:xfrm>
              <a:off x="3103285" y="852304"/>
              <a:ext cx="1959795" cy="1959795"/>
            </a:xfrm>
            <a:prstGeom prst="ellipse">
              <a:avLst/>
            </a:prstGeom>
            <a:solidFill>
              <a:schemeClr val="tx1"/>
            </a:solidFill>
            <a:ln>
              <a:noFill/>
            </a:ln>
            <a:effectLst>
              <a:outerShdw blurRad="762000" dist="762000" dir="2700000" sx="50000" sy="50000" algn="tl" rotWithShape="0">
                <a:prstClr val="black">
                  <a:alpha val="20000"/>
                </a:prstClr>
              </a:outerShdw>
              <a:softEdge rad="787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1A6D2934-344B-9953-D6A6-C6E923886324}"/>
              </a:ext>
            </a:extLst>
          </p:cNvPr>
          <p:cNvGrpSpPr/>
          <p:nvPr userDrawn="1"/>
        </p:nvGrpSpPr>
        <p:grpSpPr>
          <a:xfrm>
            <a:off x="3172224" y="2086390"/>
            <a:ext cx="1342651" cy="1319453"/>
            <a:chOff x="6012594" y="331343"/>
            <a:chExt cx="1710047" cy="1680501"/>
          </a:xfrm>
        </p:grpSpPr>
        <p:sp>
          <p:nvSpPr>
            <p:cNvPr id="23" name="Oval 22">
              <a:extLst>
                <a:ext uri="{FF2B5EF4-FFF2-40B4-BE49-F238E27FC236}">
                  <a16:creationId xmlns:a16="http://schemas.microsoft.com/office/drawing/2014/main" id="{86EF40FD-D6A8-4444-607A-09857E641D0F}"/>
                </a:ext>
              </a:extLst>
            </p:cNvPr>
            <p:cNvSpPr/>
            <p:nvPr userDrawn="1"/>
          </p:nvSpPr>
          <p:spPr>
            <a:xfrm>
              <a:off x="6012594" y="494713"/>
              <a:ext cx="1517131" cy="1517131"/>
            </a:xfrm>
            <a:prstGeom prst="ellipse">
              <a:avLst/>
            </a:prstGeom>
            <a:gradFill flip="none" rotWithShape="1">
              <a:gsLst>
                <a:gs pos="77000">
                  <a:srgbClr val="AFD1F6">
                    <a:lumMod val="75000"/>
                    <a:lumOff val="25000"/>
                    <a:alpha val="99000"/>
                  </a:srgbClr>
                </a:gs>
                <a:gs pos="0">
                  <a:schemeClr val="accent1">
                    <a:lumMod val="54150"/>
                    <a:lumOff val="45850"/>
                    <a:alpha val="99000"/>
                  </a:schemeClr>
                </a:gs>
              </a:gsLst>
              <a:lin ang="6600000" scaled="0"/>
              <a:tileRect/>
            </a:gradFill>
            <a:ln>
              <a:noFill/>
            </a:ln>
            <a:effectLst>
              <a:outerShdw blurRad="635000" dist="635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8775AF3-39D7-F461-DCD9-57DA2BAB11A0}"/>
                </a:ext>
              </a:extLst>
            </p:cNvPr>
            <p:cNvSpPr/>
            <p:nvPr userDrawn="1"/>
          </p:nvSpPr>
          <p:spPr>
            <a:xfrm>
              <a:off x="6205510" y="331343"/>
              <a:ext cx="1517131" cy="1517131"/>
            </a:xfrm>
            <a:prstGeom prst="ellipse">
              <a:avLst/>
            </a:prstGeom>
            <a:solidFill>
              <a:schemeClr val="tx1"/>
            </a:solidFill>
            <a:ln>
              <a:noFill/>
            </a:ln>
            <a:effectLst>
              <a:outerShdw blurRad="635000" dist="635000" dir="2700000" sx="50000" sy="50000" algn="tl" rotWithShape="0">
                <a:prstClr val="black">
                  <a:alpha val="20000"/>
                </a:prstClr>
              </a:outerShdw>
              <a:softEdge rad="495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18255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B24A2EF-9FAF-FE36-1AFB-6FDB42868D00}"/>
              </a:ext>
            </a:extLst>
          </p:cNvPr>
          <p:cNvPicPr>
            <a:picLocks noChangeAspect="1"/>
          </p:cNvPicPr>
          <p:nvPr userDrawn="1"/>
        </p:nvPicPr>
        <p:blipFill>
          <a:blip r:embed="rId2"/>
          <a:srcRect/>
          <a:stretch/>
        </p:blipFill>
        <p:spPr>
          <a:xfrm>
            <a:off x="0" y="-1"/>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5" name="Graphic 5">
            <a:extLst>
              <a:ext uri="{FF2B5EF4-FFF2-40B4-BE49-F238E27FC236}">
                <a16:creationId xmlns:a16="http://schemas.microsoft.com/office/drawing/2014/main" id="{437C78F4-49EB-2270-47A3-F8116589EEF4}"/>
              </a:ext>
            </a:extLst>
          </p:cNvPr>
          <p:cNvGrpSpPr/>
          <p:nvPr userDrawn="1"/>
        </p:nvGrpSpPr>
        <p:grpSpPr>
          <a:xfrm>
            <a:off x="556965" y="2697212"/>
            <a:ext cx="2770527" cy="1478548"/>
            <a:chOff x="5280754" y="3138487"/>
            <a:chExt cx="2091975" cy="1116425"/>
          </a:xfrm>
          <a:gradFill>
            <a:gsLst>
              <a:gs pos="12000">
                <a:srgbClr val="9EE8DA"/>
              </a:gs>
              <a:gs pos="44000">
                <a:srgbClr val="D5F6EF"/>
              </a:gs>
              <a:gs pos="94000">
                <a:srgbClr val="FEFFFF"/>
              </a:gs>
            </a:gsLst>
            <a:lin ang="2700000" scaled="0"/>
          </a:gradFill>
        </p:grpSpPr>
        <p:sp>
          <p:nvSpPr>
            <p:cNvPr id="6" name="Freeform: Shape 5">
              <a:extLst>
                <a:ext uri="{FF2B5EF4-FFF2-40B4-BE49-F238E27FC236}">
                  <a16:creationId xmlns:a16="http://schemas.microsoft.com/office/drawing/2014/main" id="{46F1EC0F-6A50-2E24-4923-58C6B0369E2B}"/>
                </a:ext>
              </a:extLst>
            </p:cNvPr>
            <p:cNvSpPr/>
            <p:nvPr/>
          </p:nvSpPr>
          <p:spPr>
            <a:xfrm>
              <a:off x="5301995" y="3146107"/>
              <a:ext cx="487013" cy="453485"/>
            </a:xfrm>
            <a:custGeom>
              <a:avLst/>
              <a:gdLst>
                <a:gd name="connsiteX0" fmla="*/ 486918 w 487013"/>
                <a:gd name="connsiteY0" fmla="*/ 453485 h 453485"/>
                <a:gd name="connsiteX1" fmla="*/ 412242 w 487013"/>
                <a:gd name="connsiteY1" fmla="*/ 453485 h 453485"/>
                <a:gd name="connsiteX2" fmla="*/ 412242 w 487013"/>
                <a:gd name="connsiteY2" fmla="*/ 160020 h 453485"/>
                <a:gd name="connsiteX3" fmla="*/ 416623 w 487013"/>
                <a:gd name="connsiteY3" fmla="*/ 71818 h 453485"/>
                <a:gd name="connsiteX4" fmla="*/ 415385 w 487013"/>
                <a:gd name="connsiteY4" fmla="*/ 71818 h 453485"/>
                <a:gd name="connsiteX5" fmla="*/ 403098 w 487013"/>
                <a:gd name="connsiteY5" fmla="*/ 114490 h 453485"/>
                <a:gd name="connsiteX6" fmla="*/ 267748 w 487013"/>
                <a:gd name="connsiteY6" fmla="*/ 453485 h 453485"/>
                <a:gd name="connsiteX7" fmla="*/ 215837 w 487013"/>
                <a:gd name="connsiteY7" fmla="*/ 453485 h 453485"/>
                <a:gd name="connsiteX8" fmla="*/ 80201 w 487013"/>
                <a:gd name="connsiteY8" fmla="*/ 116967 h 453485"/>
                <a:gd name="connsiteX9" fmla="*/ 68199 w 487013"/>
                <a:gd name="connsiteY9" fmla="*/ 71723 h 453485"/>
                <a:gd name="connsiteX10" fmla="*/ 66961 w 487013"/>
                <a:gd name="connsiteY10" fmla="*/ 71723 h 453485"/>
                <a:gd name="connsiteX11" fmla="*/ 69532 w 487013"/>
                <a:gd name="connsiteY11" fmla="*/ 160592 h 453485"/>
                <a:gd name="connsiteX12" fmla="*/ 69532 w 487013"/>
                <a:gd name="connsiteY12" fmla="*/ 453485 h 453485"/>
                <a:gd name="connsiteX13" fmla="*/ 0 w 487013"/>
                <a:gd name="connsiteY13" fmla="*/ 453485 h 453485"/>
                <a:gd name="connsiteX14" fmla="*/ 0 w 487013"/>
                <a:gd name="connsiteY14" fmla="*/ 0 h 453485"/>
                <a:gd name="connsiteX15" fmla="*/ 105918 w 487013"/>
                <a:gd name="connsiteY15" fmla="*/ 0 h 453485"/>
                <a:gd name="connsiteX16" fmla="*/ 225171 w 487013"/>
                <a:gd name="connsiteY16" fmla="*/ 302038 h 453485"/>
                <a:gd name="connsiteX17" fmla="*/ 242888 w 487013"/>
                <a:gd name="connsiteY17" fmla="*/ 353949 h 453485"/>
                <a:gd name="connsiteX18" fmla="*/ 244507 w 487013"/>
                <a:gd name="connsiteY18" fmla="*/ 353949 h 453485"/>
                <a:gd name="connsiteX19" fmla="*/ 263462 w 487013"/>
                <a:gd name="connsiteY19" fmla="*/ 300799 h 453485"/>
                <a:gd name="connsiteX20" fmla="*/ 384905 w 487013"/>
                <a:gd name="connsiteY20" fmla="*/ 0 h 453485"/>
                <a:gd name="connsiteX21" fmla="*/ 487013 w 487013"/>
                <a:gd name="connsiteY21" fmla="*/ 0 h 453485"/>
                <a:gd name="connsiteX22" fmla="*/ 487013 w 487013"/>
                <a:gd name="connsiteY22" fmla="*/ 453485 h 45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7013" h="453485">
                  <a:moveTo>
                    <a:pt x="486918" y="453485"/>
                  </a:moveTo>
                  <a:lnTo>
                    <a:pt x="412242" y="453485"/>
                  </a:lnTo>
                  <a:lnTo>
                    <a:pt x="412242" y="160020"/>
                  </a:lnTo>
                  <a:cubicBezTo>
                    <a:pt x="412242" y="136017"/>
                    <a:pt x="413671" y="106585"/>
                    <a:pt x="416623" y="71818"/>
                  </a:cubicBezTo>
                  <a:lnTo>
                    <a:pt x="415385" y="71818"/>
                  </a:lnTo>
                  <a:cubicBezTo>
                    <a:pt x="410718" y="91630"/>
                    <a:pt x="406622" y="105918"/>
                    <a:pt x="403098" y="114490"/>
                  </a:cubicBezTo>
                  <a:lnTo>
                    <a:pt x="267748" y="453485"/>
                  </a:lnTo>
                  <a:lnTo>
                    <a:pt x="215837" y="453485"/>
                  </a:lnTo>
                  <a:lnTo>
                    <a:pt x="80201" y="116967"/>
                  </a:lnTo>
                  <a:cubicBezTo>
                    <a:pt x="76391" y="107061"/>
                    <a:pt x="72390" y="92011"/>
                    <a:pt x="68199" y="71723"/>
                  </a:cubicBezTo>
                  <a:lnTo>
                    <a:pt x="66961" y="71723"/>
                  </a:lnTo>
                  <a:cubicBezTo>
                    <a:pt x="68675" y="89821"/>
                    <a:pt x="69532" y="119443"/>
                    <a:pt x="69532" y="160592"/>
                  </a:cubicBezTo>
                  <a:lnTo>
                    <a:pt x="69532" y="453485"/>
                  </a:lnTo>
                  <a:lnTo>
                    <a:pt x="0" y="453485"/>
                  </a:lnTo>
                  <a:lnTo>
                    <a:pt x="0" y="0"/>
                  </a:lnTo>
                  <a:lnTo>
                    <a:pt x="105918" y="0"/>
                  </a:lnTo>
                  <a:lnTo>
                    <a:pt x="225171" y="302038"/>
                  </a:lnTo>
                  <a:cubicBezTo>
                    <a:pt x="234220" y="325279"/>
                    <a:pt x="240125" y="342519"/>
                    <a:pt x="242888" y="353949"/>
                  </a:cubicBezTo>
                  <a:lnTo>
                    <a:pt x="244507" y="353949"/>
                  </a:lnTo>
                  <a:cubicBezTo>
                    <a:pt x="252317" y="330136"/>
                    <a:pt x="258604" y="312420"/>
                    <a:pt x="263462" y="300799"/>
                  </a:cubicBezTo>
                  <a:lnTo>
                    <a:pt x="384905" y="0"/>
                  </a:lnTo>
                  <a:lnTo>
                    <a:pt x="487013" y="0"/>
                  </a:lnTo>
                  <a:lnTo>
                    <a:pt x="487013" y="453485"/>
                  </a:lnTo>
                  <a:close/>
                </a:path>
              </a:pathLst>
            </a:custGeom>
            <a:grpFill/>
            <a:ln w="9525" cap="flat">
              <a:noFill/>
              <a:prstDash val="solid"/>
              <a:miter/>
            </a:ln>
          </p:spPr>
          <p:txBody>
            <a:bodyPr rtlCol="0" anchor="ctr"/>
            <a:lstStyle/>
            <a:p>
              <a:pPr lvl="0"/>
              <a:endParaRPr lang="en-US"/>
            </a:p>
          </p:txBody>
        </p:sp>
        <p:sp>
          <p:nvSpPr>
            <p:cNvPr id="7" name="Freeform: Shape 6">
              <a:extLst>
                <a:ext uri="{FF2B5EF4-FFF2-40B4-BE49-F238E27FC236}">
                  <a16:creationId xmlns:a16="http://schemas.microsoft.com/office/drawing/2014/main" id="{611CAD0E-130A-7EC9-B7AC-962EC9346A16}"/>
                </a:ext>
              </a:extLst>
            </p:cNvPr>
            <p:cNvSpPr/>
            <p:nvPr/>
          </p:nvSpPr>
          <p:spPr>
            <a:xfrm>
              <a:off x="5852349" y="3138487"/>
              <a:ext cx="345186" cy="468725"/>
            </a:xfrm>
            <a:custGeom>
              <a:avLst/>
              <a:gdLst>
                <a:gd name="connsiteX0" fmla="*/ 344996 w 345186"/>
                <a:gd name="connsiteY0" fmla="*/ 442150 h 468725"/>
                <a:gd name="connsiteX1" fmla="*/ 217551 w 345186"/>
                <a:gd name="connsiteY1" fmla="*/ 468725 h 468725"/>
                <a:gd name="connsiteX2" fmla="*/ 59436 w 345186"/>
                <a:gd name="connsiteY2" fmla="*/ 406432 h 468725"/>
                <a:gd name="connsiteX3" fmla="*/ 0 w 345186"/>
                <a:gd name="connsiteY3" fmla="*/ 242888 h 468725"/>
                <a:gd name="connsiteX4" fmla="*/ 66866 w 345186"/>
                <a:gd name="connsiteY4" fmla="*/ 67056 h 468725"/>
                <a:gd name="connsiteX5" fmla="*/ 235934 w 345186"/>
                <a:gd name="connsiteY5" fmla="*/ 0 h 468725"/>
                <a:gd name="connsiteX6" fmla="*/ 345091 w 345186"/>
                <a:gd name="connsiteY6" fmla="*/ 18669 h 468725"/>
                <a:gd name="connsiteX7" fmla="*/ 345091 w 345186"/>
                <a:gd name="connsiteY7" fmla="*/ 93345 h 468725"/>
                <a:gd name="connsiteX8" fmla="*/ 243935 w 345186"/>
                <a:gd name="connsiteY8" fmla="*/ 66104 h 468725"/>
                <a:gd name="connsiteX9" fmla="*/ 124587 w 345186"/>
                <a:gd name="connsiteY9" fmla="*/ 113252 h 468725"/>
                <a:gd name="connsiteX10" fmla="*/ 78867 w 345186"/>
                <a:gd name="connsiteY10" fmla="*/ 239077 h 468725"/>
                <a:gd name="connsiteX11" fmla="*/ 121539 w 345186"/>
                <a:gd name="connsiteY11" fmla="*/ 358426 h 468725"/>
                <a:gd name="connsiteX12" fmla="*/ 233839 w 345186"/>
                <a:gd name="connsiteY12" fmla="*/ 402908 h 468725"/>
                <a:gd name="connsiteX13" fmla="*/ 345186 w 345186"/>
                <a:gd name="connsiteY13" fmla="*/ 372523 h 468725"/>
                <a:gd name="connsiteX14" fmla="*/ 345186 w 345186"/>
                <a:gd name="connsiteY14" fmla="*/ 442055 h 46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5186" h="468725">
                  <a:moveTo>
                    <a:pt x="344996" y="442150"/>
                  </a:moveTo>
                  <a:cubicBezTo>
                    <a:pt x="310801" y="459867"/>
                    <a:pt x="268319" y="468725"/>
                    <a:pt x="217551" y="468725"/>
                  </a:cubicBezTo>
                  <a:cubicBezTo>
                    <a:pt x="151733" y="468725"/>
                    <a:pt x="99060" y="447961"/>
                    <a:pt x="59436" y="406432"/>
                  </a:cubicBezTo>
                  <a:cubicBezTo>
                    <a:pt x="19812" y="364903"/>
                    <a:pt x="0" y="310420"/>
                    <a:pt x="0" y="242888"/>
                  </a:cubicBezTo>
                  <a:cubicBezTo>
                    <a:pt x="0" y="170402"/>
                    <a:pt x="22289" y="111728"/>
                    <a:pt x="66866" y="67056"/>
                  </a:cubicBezTo>
                  <a:cubicBezTo>
                    <a:pt x="111443" y="22384"/>
                    <a:pt x="167831" y="0"/>
                    <a:pt x="235934" y="0"/>
                  </a:cubicBezTo>
                  <a:cubicBezTo>
                    <a:pt x="279749" y="0"/>
                    <a:pt x="316135" y="6191"/>
                    <a:pt x="345091" y="18669"/>
                  </a:cubicBezTo>
                  <a:lnTo>
                    <a:pt x="345091" y="93345"/>
                  </a:lnTo>
                  <a:cubicBezTo>
                    <a:pt x="314516" y="75248"/>
                    <a:pt x="280797" y="66104"/>
                    <a:pt x="243935" y="66104"/>
                  </a:cubicBezTo>
                  <a:cubicBezTo>
                    <a:pt x="194786" y="66104"/>
                    <a:pt x="154972" y="81820"/>
                    <a:pt x="124587" y="113252"/>
                  </a:cubicBezTo>
                  <a:cubicBezTo>
                    <a:pt x="94107" y="144685"/>
                    <a:pt x="78867" y="186595"/>
                    <a:pt x="78867" y="239077"/>
                  </a:cubicBezTo>
                  <a:cubicBezTo>
                    <a:pt x="78867" y="291560"/>
                    <a:pt x="93059" y="328803"/>
                    <a:pt x="121539" y="358426"/>
                  </a:cubicBezTo>
                  <a:cubicBezTo>
                    <a:pt x="150019" y="388048"/>
                    <a:pt x="187452" y="402908"/>
                    <a:pt x="233839" y="402908"/>
                  </a:cubicBezTo>
                  <a:cubicBezTo>
                    <a:pt x="276606" y="402908"/>
                    <a:pt x="313754" y="392811"/>
                    <a:pt x="345186" y="372523"/>
                  </a:cubicBezTo>
                  <a:lnTo>
                    <a:pt x="345186" y="442055"/>
                  </a:lnTo>
                  <a:close/>
                </a:path>
              </a:pathLst>
            </a:custGeom>
            <a:grpFill/>
            <a:ln w="9525" cap="flat">
              <a:noFill/>
              <a:prstDash val="solid"/>
              <a:miter/>
            </a:ln>
          </p:spPr>
          <p:txBody>
            <a:bodyPr rtlCol="0" anchor="ctr"/>
            <a:lstStyle/>
            <a:p>
              <a:pPr lvl="0"/>
              <a:endParaRPr lang="en-US"/>
            </a:p>
          </p:txBody>
        </p:sp>
        <p:sp>
          <p:nvSpPr>
            <p:cNvPr id="9" name="Freeform: Shape 8">
              <a:extLst>
                <a:ext uri="{FF2B5EF4-FFF2-40B4-BE49-F238E27FC236}">
                  <a16:creationId xmlns:a16="http://schemas.microsoft.com/office/drawing/2014/main" id="{7924D00F-B249-1010-0CB1-8159BDBD030F}"/>
                </a:ext>
              </a:extLst>
            </p:cNvPr>
            <p:cNvSpPr/>
            <p:nvPr/>
          </p:nvSpPr>
          <p:spPr>
            <a:xfrm>
              <a:off x="6239255" y="3146107"/>
              <a:ext cx="423195" cy="453485"/>
            </a:xfrm>
            <a:custGeom>
              <a:avLst/>
              <a:gdLst>
                <a:gd name="connsiteX0" fmla="*/ 423196 w 423195"/>
                <a:gd name="connsiteY0" fmla="*/ 453485 h 453485"/>
                <a:gd name="connsiteX1" fmla="*/ 340614 w 423195"/>
                <a:gd name="connsiteY1" fmla="*/ 453485 h 453485"/>
                <a:gd name="connsiteX2" fmla="*/ 299847 w 423195"/>
                <a:gd name="connsiteY2" fmla="*/ 338042 h 453485"/>
                <a:gd name="connsiteX3" fmla="*/ 121444 w 423195"/>
                <a:gd name="connsiteY3" fmla="*/ 338042 h 453485"/>
                <a:gd name="connsiteX4" fmla="*/ 82201 w 423195"/>
                <a:gd name="connsiteY4" fmla="*/ 453485 h 453485"/>
                <a:gd name="connsiteX5" fmla="*/ 0 w 423195"/>
                <a:gd name="connsiteY5" fmla="*/ 453485 h 453485"/>
                <a:gd name="connsiteX6" fmla="*/ 169831 w 423195"/>
                <a:gd name="connsiteY6" fmla="*/ 0 h 453485"/>
                <a:gd name="connsiteX7" fmla="*/ 254603 w 423195"/>
                <a:gd name="connsiteY7" fmla="*/ 0 h 453485"/>
                <a:gd name="connsiteX8" fmla="*/ 423196 w 423195"/>
                <a:gd name="connsiteY8" fmla="*/ 453485 h 453485"/>
                <a:gd name="connsiteX9" fmla="*/ 279940 w 423195"/>
                <a:gd name="connsiteY9" fmla="*/ 276701 h 453485"/>
                <a:gd name="connsiteX10" fmla="*/ 216980 w 423195"/>
                <a:gd name="connsiteY10" fmla="*/ 95821 h 453485"/>
                <a:gd name="connsiteX11" fmla="*/ 210979 w 423195"/>
                <a:gd name="connsiteY11" fmla="*/ 67342 h 453485"/>
                <a:gd name="connsiteX12" fmla="*/ 209741 w 423195"/>
                <a:gd name="connsiteY12" fmla="*/ 67342 h 453485"/>
                <a:gd name="connsiteX13" fmla="*/ 203454 w 423195"/>
                <a:gd name="connsiteY13" fmla="*/ 95821 h 453485"/>
                <a:gd name="connsiteX14" fmla="*/ 141161 w 423195"/>
                <a:gd name="connsiteY14" fmla="*/ 276701 h 453485"/>
                <a:gd name="connsiteX15" fmla="*/ 280035 w 423195"/>
                <a:gd name="connsiteY15" fmla="*/ 276701 h 45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3195" h="453485">
                  <a:moveTo>
                    <a:pt x="423196" y="453485"/>
                  </a:moveTo>
                  <a:lnTo>
                    <a:pt x="340614" y="453485"/>
                  </a:lnTo>
                  <a:lnTo>
                    <a:pt x="299847" y="338042"/>
                  </a:lnTo>
                  <a:lnTo>
                    <a:pt x="121444" y="338042"/>
                  </a:lnTo>
                  <a:lnTo>
                    <a:pt x="82201" y="453485"/>
                  </a:lnTo>
                  <a:lnTo>
                    <a:pt x="0" y="453485"/>
                  </a:lnTo>
                  <a:lnTo>
                    <a:pt x="169831" y="0"/>
                  </a:lnTo>
                  <a:lnTo>
                    <a:pt x="254603" y="0"/>
                  </a:lnTo>
                  <a:lnTo>
                    <a:pt x="423196" y="453485"/>
                  </a:lnTo>
                  <a:close/>
                  <a:moveTo>
                    <a:pt x="279940" y="276701"/>
                  </a:moveTo>
                  <a:lnTo>
                    <a:pt x="216980" y="95821"/>
                  </a:lnTo>
                  <a:cubicBezTo>
                    <a:pt x="215075" y="89916"/>
                    <a:pt x="213074" y="80391"/>
                    <a:pt x="210979" y="67342"/>
                  </a:cubicBezTo>
                  <a:lnTo>
                    <a:pt x="209741" y="67342"/>
                  </a:lnTo>
                  <a:cubicBezTo>
                    <a:pt x="207836" y="79343"/>
                    <a:pt x="205740" y="88868"/>
                    <a:pt x="203454" y="95821"/>
                  </a:cubicBezTo>
                  <a:lnTo>
                    <a:pt x="141161" y="276701"/>
                  </a:lnTo>
                  <a:lnTo>
                    <a:pt x="280035" y="276701"/>
                  </a:lnTo>
                  <a:close/>
                </a:path>
              </a:pathLst>
            </a:custGeom>
            <a:grpFill/>
            <a:ln w="9525" cap="flat">
              <a:noFill/>
              <a:prstDash val="solid"/>
              <a:miter/>
            </a:ln>
          </p:spPr>
          <p:txBody>
            <a:bodyPr rtlCol="0" anchor="ctr"/>
            <a:lstStyle/>
            <a:p>
              <a:pPr lvl="0"/>
              <a:endParaRPr lang="en-US"/>
            </a:p>
          </p:txBody>
        </p:sp>
        <p:sp>
          <p:nvSpPr>
            <p:cNvPr id="10" name="Freeform: Shape 9">
              <a:extLst>
                <a:ext uri="{FF2B5EF4-FFF2-40B4-BE49-F238E27FC236}">
                  <a16:creationId xmlns:a16="http://schemas.microsoft.com/office/drawing/2014/main" id="{BC44E764-F40C-F8A0-5424-74F6BEAAD711}"/>
                </a:ext>
              </a:extLst>
            </p:cNvPr>
            <p:cNvSpPr/>
            <p:nvPr/>
          </p:nvSpPr>
          <p:spPr>
            <a:xfrm>
              <a:off x="6718267" y="3146107"/>
              <a:ext cx="301751" cy="453485"/>
            </a:xfrm>
            <a:custGeom>
              <a:avLst/>
              <a:gdLst>
                <a:gd name="connsiteX0" fmla="*/ 74962 w 301751"/>
                <a:gd name="connsiteY0" fmla="*/ 288988 h 453485"/>
                <a:gd name="connsiteX1" fmla="*/ 74962 w 301751"/>
                <a:gd name="connsiteY1" fmla="*/ 453485 h 453485"/>
                <a:gd name="connsiteX2" fmla="*/ 0 w 301751"/>
                <a:gd name="connsiteY2" fmla="*/ 453485 h 453485"/>
                <a:gd name="connsiteX3" fmla="*/ 0 w 301751"/>
                <a:gd name="connsiteY3" fmla="*/ 0 h 453485"/>
                <a:gd name="connsiteX4" fmla="*/ 137541 w 301751"/>
                <a:gd name="connsiteY4" fmla="*/ 0 h 453485"/>
                <a:gd name="connsiteX5" fmla="*/ 258699 w 301751"/>
                <a:gd name="connsiteY5" fmla="*/ 36385 h 453485"/>
                <a:gd name="connsiteX6" fmla="*/ 301752 w 301751"/>
                <a:gd name="connsiteY6" fmla="*/ 138874 h 453485"/>
                <a:gd name="connsiteX7" fmla="*/ 256889 w 301751"/>
                <a:gd name="connsiteY7" fmla="*/ 247078 h 453485"/>
                <a:gd name="connsiteX8" fmla="*/ 135446 w 301751"/>
                <a:gd name="connsiteY8" fmla="*/ 289179 h 453485"/>
                <a:gd name="connsiteX9" fmla="*/ 75057 w 301751"/>
                <a:gd name="connsiteY9" fmla="*/ 289179 h 453485"/>
                <a:gd name="connsiteX10" fmla="*/ 74962 w 301751"/>
                <a:gd name="connsiteY10" fmla="*/ 61913 h 453485"/>
                <a:gd name="connsiteX11" fmla="*/ 74962 w 301751"/>
                <a:gd name="connsiteY11" fmla="*/ 227647 h 453485"/>
                <a:gd name="connsiteX12" fmla="*/ 123634 w 301751"/>
                <a:gd name="connsiteY12" fmla="*/ 227647 h 453485"/>
                <a:gd name="connsiteX13" fmla="*/ 197358 w 301751"/>
                <a:gd name="connsiteY13" fmla="*/ 205168 h 453485"/>
                <a:gd name="connsiteX14" fmla="*/ 222695 w 301751"/>
                <a:gd name="connsiteY14" fmla="*/ 141922 h 453485"/>
                <a:gd name="connsiteX15" fmla="*/ 129730 w 301751"/>
                <a:gd name="connsiteY15" fmla="*/ 61913 h 453485"/>
                <a:gd name="connsiteX16" fmla="*/ 75057 w 301751"/>
                <a:gd name="connsiteY16" fmla="*/ 61913 h 45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1751" h="453485">
                  <a:moveTo>
                    <a:pt x="74962" y="288988"/>
                  </a:moveTo>
                  <a:lnTo>
                    <a:pt x="74962" y="453485"/>
                  </a:lnTo>
                  <a:lnTo>
                    <a:pt x="0" y="453485"/>
                  </a:lnTo>
                  <a:lnTo>
                    <a:pt x="0" y="0"/>
                  </a:lnTo>
                  <a:lnTo>
                    <a:pt x="137541" y="0"/>
                  </a:lnTo>
                  <a:cubicBezTo>
                    <a:pt x="189643" y="0"/>
                    <a:pt x="230029" y="12097"/>
                    <a:pt x="258699" y="36385"/>
                  </a:cubicBezTo>
                  <a:cubicBezTo>
                    <a:pt x="287369" y="60674"/>
                    <a:pt x="301752" y="94774"/>
                    <a:pt x="301752" y="138874"/>
                  </a:cubicBezTo>
                  <a:cubicBezTo>
                    <a:pt x="301752" y="182975"/>
                    <a:pt x="286798" y="218980"/>
                    <a:pt x="256889" y="247078"/>
                  </a:cubicBezTo>
                  <a:cubicBezTo>
                    <a:pt x="226981" y="275082"/>
                    <a:pt x="186500" y="289179"/>
                    <a:pt x="135446" y="289179"/>
                  </a:cubicBezTo>
                  <a:lnTo>
                    <a:pt x="75057" y="289179"/>
                  </a:lnTo>
                  <a:close/>
                  <a:moveTo>
                    <a:pt x="74962" y="61913"/>
                  </a:moveTo>
                  <a:lnTo>
                    <a:pt x="74962" y="227647"/>
                  </a:lnTo>
                  <a:lnTo>
                    <a:pt x="123634" y="227647"/>
                  </a:lnTo>
                  <a:cubicBezTo>
                    <a:pt x="155924" y="227647"/>
                    <a:pt x="180499" y="220123"/>
                    <a:pt x="197358" y="205168"/>
                  </a:cubicBezTo>
                  <a:cubicBezTo>
                    <a:pt x="214217" y="190214"/>
                    <a:pt x="222695" y="169069"/>
                    <a:pt x="222695" y="141922"/>
                  </a:cubicBezTo>
                  <a:cubicBezTo>
                    <a:pt x="222695" y="88582"/>
                    <a:pt x="191738" y="61913"/>
                    <a:pt x="129730" y="61913"/>
                  </a:cubicBezTo>
                  <a:lnTo>
                    <a:pt x="75057" y="61913"/>
                  </a:lnTo>
                  <a:close/>
                </a:path>
              </a:pathLst>
            </a:custGeom>
            <a:grpFill/>
            <a:ln w="9525" cap="flat">
              <a:noFill/>
              <a:prstDash val="solid"/>
              <a:miter/>
            </a:ln>
          </p:spPr>
          <p:txBody>
            <a:bodyPr rtlCol="0" anchor="ctr"/>
            <a:lstStyle/>
            <a:p>
              <a:pPr lvl="0"/>
              <a:endParaRPr lang="en-US"/>
            </a:p>
          </p:txBody>
        </p:sp>
        <p:sp>
          <p:nvSpPr>
            <p:cNvPr id="11" name="Freeform: Shape 10">
              <a:extLst>
                <a:ext uri="{FF2B5EF4-FFF2-40B4-BE49-F238E27FC236}">
                  <a16:creationId xmlns:a16="http://schemas.microsoft.com/office/drawing/2014/main" id="{36170ECC-BF0A-64E7-B131-FACD92D20193}"/>
                </a:ext>
              </a:extLst>
            </p:cNvPr>
            <p:cNvSpPr/>
            <p:nvPr/>
          </p:nvSpPr>
          <p:spPr>
            <a:xfrm>
              <a:off x="7082122" y="3138487"/>
              <a:ext cx="290607" cy="468725"/>
            </a:xfrm>
            <a:custGeom>
              <a:avLst/>
              <a:gdLst>
                <a:gd name="connsiteX0" fmla="*/ 286 w 290607"/>
                <a:gd name="connsiteY0" fmla="*/ 443103 h 468725"/>
                <a:gd name="connsiteX1" fmla="*/ 286 w 290607"/>
                <a:gd name="connsiteY1" fmla="*/ 365665 h 468725"/>
                <a:gd name="connsiteX2" fmla="*/ 25146 w 290607"/>
                <a:gd name="connsiteY2" fmla="*/ 382715 h 468725"/>
                <a:gd name="connsiteX3" fmla="*/ 55626 w 290607"/>
                <a:gd name="connsiteY3" fmla="*/ 395478 h 468725"/>
                <a:gd name="connsiteX4" fmla="*/ 87916 w 290607"/>
                <a:gd name="connsiteY4" fmla="*/ 403574 h 468725"/>
                <a:gd name="connsiteX5" fmla="*/ 117634 w 290607"/>
                <a:gd name="connsiteY5" fmla="*/ 406432 h 468725"/>
                <a:gd name="connsiteX6" fmla="*/ 188309 w 290607"/>
                <a:gd name="connsiteY6" fmla="*/ 390620 h 468725"/>
                <a:gd name="connsiteX7" fmla="*/ 211550 w 290607"/>
                <a:gd name="connsiteY7" fmla="*/ 344805 h 468725"/>
                <a:gd name="connsiteX8" fmla="*/ 203835 w 290607"/>
                <a:gd name="connsiteY8" fmla="*/ 316802 h 468725"/>
                <a:gd name="connsiteX9" fmla="*/ 182213 w 290607"/>
                <a:gd name="connsiteY9" fmla="*/ 295180 h 468725"/>
                <a:gd name="connsiteX10" fmla="*/ 149447 w 290607"/>
                <a:gd name="connsiteY10" fmla="*/ 276320 h 468725"/>
                <a:gd name="connsiteX11" fmla="*/ 109157 w 290607"/>
                <a:gd name="connsiteY11" fmla="*/ 257461 h 468725"/>
                <a:gd name="connsiteX12" fmla="*/ 66104 w 290607"/>
                <a:gd name="connsiteY12" fmla="*/ 232505 h 468725"/>
                <a:gd name="connsiteX13" fmla="*/ 31433 w 290607"/>
                <a:gd name="connsiteY13" fmla="*/ 204502 h 468725"/>
                <a:gd name="connsiteX14" fmla="*/ 8382 w 290607"/>
                <a:gd name="connsiteY14" fmla="*/ 169831 h 468725"/>
                <a:gd name="connsiteX15" fmla="*/ 0 w 290607"/>
                <a:gd name="connsiteY15" fmla="*/ 124587 h 468725"/>
                <a:gd name="connsiteX16" fmla="*/ 14383 w 290607"/>
                <a:gd name="connsiteY16" fmla="*/ 69056 h 468725"/>
                <a:gd name="connsiteX17" fmla="*/ 52292 w 290607"/>
                <a:gd name="connsiteY17" fmla="*/ 30194 h 468725"/>
                <a:gd name="connsiteX18" fmla="*/ 105918 w 290607"/>
                <a:gd name="connsiteY18" fmla="*/ 7429 h 468725"/>
                <a:gd name="connsiteX19" fmla="*/ 167259 w 290607"/>
                <a:gd name="connsiteY19" fmla="*/ 0 h 468725"/>
                <a:gd name="connsiteX20" fmla="*/ 270986 w 290607"/>
                <a:gd name="connsiteY20" fmla="*/ 16097 h 468725"/>
                <a:gd name="connsiteX21" fmla="*/ 270986 w 290607"/>
                <a:gd name="connsiteY21" fmla="*/ 90392 h 468725"/>
                <a:gd name="connsiteX22" fmla="*/ 171640 w 290607"/>
                <a:gd name="connsiteY22" fmla="*/ 62579 h 468725"/>
                <a:gd name="connsiteX23" fmla="*/ 138303 w 290607"/>
                <a:gd name="connsiteY23" fmla="*/ 65723 h 468725"/>
                <a:gd name="connsiteX24" fmla="*/ 108585 w 290607"/>
                <a:gd name="connsiteY24" fmla="*/ 76200 h 468725"/>
                <a:gd name="connsiteX25" fmla="*/ 87249 w 290607"/>
                <a:gd name="connsiteY25" fmla="*/ 94869 h 468725"/>
                <a:gd name="connsiteX26" fmla="*/ 79058 w 290607"/>
                <a:gd name="connsiteY26" fmla="*/ 122396 h 468725"/>
                <a:gd name="connsiteX27" fmla="*/ 85344 w 290607"/>
                <a:gd name="connsiteY27" fmla="*/ 148685 h 468725"/>
                <a:gd name="connsiteX28" fmla="*/ 103822 w 290607"/>
                <a:gd name="connsiteY28" fmla="*/ 168878 h 468725"/>
                <a:gd name="connsiteX29" fmla="*/ 133541 w 290607"/>
                <a:gd name="connsiteY29" fmla="*/ 186785 h 468725"/>
                <a:gd name="connsiteX30" fmla="*/ 174212 w 290607"/>
                <a:gd name="connsiteY30" fmla="*/ 205645 h 468725"/>
                <a:gd name="connsiteX31" fmla="*/ 218980 w 290607"/>
                <a:gd name="connsiteY31" fmla="*/ 231553 h 468725"/>
                <a:gd name="connsiteX32" fmla="*/ 255937 w 290607"/>
                <a:gd name="connsiteY32" fmla="*/ 261556 h 468725"/>
                <a:gd name="connsiteX33" fmla="*/ 281273 w 290607"/>
                <a:gd name="connsiteY33" fmla="*/ 298037 h 468725"/>
                <a:gd name="connsiteX34" fmla="*/ 290608 w 290607"/>
                <a:gd name="connsiteY34" fmla="*/ 343757 h 468725"/>
                <a:gd name="connsiteX35" fmla="*/ 276701 w 290607"/>
                <a:gd name="connsiteY35" fmla="*/ 401955 h 468725"/>
                <a:gd name="connsiteX36" fmla="*/ 239268 w 290607"/>
                <a:gd name="connsiteY36" fmla="*/ 440531 h 468725"/>
                <a:gd name="connsiteX37" fmla="*/ 185071 w 290607"/>
                <a:gd name="connsiteY37" fmla="*/ 462058 h 468725"/>
                <a:gd name="connsiteX38" fmla="*/ 120205 w 290607"/>
                <a:gd name="connsiteY38" fmla="*/ 468725 h 468725"/>
                <a:gd name="connsiteX39" fmla="*/ 92202 w 290607"/>
                <a:gd name="connsiteY39" fmla="*/ 467011 h 468725"/>
                <a:gd name="connsiteX40" fmla="*/ 58198 w 290607"/>
                <a:gd name="connsiteY40" fmla="*/ 461963 h 468725"/>
                <a:gd name="connsiteX41" fmla="*/ 25337 w 290607"/>
                <a:gd name="connsiteY41" fmla="*/ 453866 h 468725"/>
                <a:gd name="connsiteX42" fmla="*/ 381 w 290607"/>
                <a:gd name="connsiteY42" fmla="*/ 443103 h 46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90607" h="468725">
                  <a:moveTo>
                    <a:pt x="286" y="443103"/>
                  </a:moveTo>
                  <a:lnTo>
                    <a:pt x="286" y="365665"/>
                  </a:lnTo>
                  <a:cubicBezTo>
                    <a:pt x="7239" y="371951"/>
                    <a:pt x="15526" y="377666"/>
                    <a:pt x="25146" y="382715"/>
                  </a:cubicBezTo>
                  <a:cubicBezTo>
                    <a:pt x="34766" y="387763"/>
                    <a:pt x="44958" y="392049"/>
                    <a:pt x="55626" y="395478"/>
                  </a:cubicBezTo>
                  <a:cubicBezTo>
                    <a:pt x="66294" y="398907"/>
                    <a:pt x="77153" y="401669"/>
                    <a:pt x="87916" y="403574"/>
                  </a:cubicBezTo>
                  <a:cubicBezTo>
                    <a:pt x="98679" y="405479"/>
                    <a:pt x="108585" y="406432"/>
                    <a:pt x="117634" y="406432"/>
                  </a:cubicBezTo>
                  <a:cubicBezTo>
                    <a:pt x="149257" y="406432"/>
                    <a:pt x="172784" y="401193"/>
                    <a:pt x="188309" y="390620"/>
                  </a:cubicBezTo>
                  <a:cubicBezTo>
                    <a:pt x="203835" y="380048"/>
                    <a:pt x="211550" y="364808"/>
                    <a:pt x="211550" y="344805"/>
                  </a:cubicBezTo>
                  <a:cubicBezTo>
                    <a:pt x="211550" y="334042"/>
                    <a:pt x="208979" y="324707"/>
                    <a:pt x="203835" y="316802"/>
                  </a:cubicBezTo>
                  <a:cubicBezTo>
                    <a:pt x="198692" y="308896"/>
                    <a:pt x="191453" y="301657"/>
                    <a:pt x="182213" y="295180"/>
                  </a:cubicBezTo>
                  <a:cubicBezTo>
                    <a:pt x="172974" y="288608"/>
                    <a:pt x="162020" y="282416"/>
                    <a:pt x="149447" y="276320"/>
                  </a:cubicBezTo>
                  <a:cubicBezTo>
                    <a:pt x="136874" y="270319"/>
                    <a:pt x="123444" y="264033"/>
                    <a:pt x="109157" y="257461"/>
                  </a:cubicBezTo>
                  <a:cubicBezTo>
                    <a:pt x="93726" y="249269"/>
                    <a:pt x="79438" y="240887"/>
                    <a:pt x="66104" y="232505"/>
                  </a:cubicBezTo>
                  <a:cubicBezTo>
                    <a:pt x="52864" y="224123"/>
                    <a:pt x="41243" y="214789"/>
                    <a:pt x="31433" y="204502"/>
                  </a:cubicBezTo>
                  <a:cubicBezTo>
                    <a:pt x="21622" y="194310"/>
                    <a:pt x="13907" y="182690"/>
                    <a:pt x="8382" y="169831"/>
                  </a:cubicBezTo>
                  <a:cubicBezTo>
                    <a:pt x="2762" y="156972"/>
                    <a:pt x="0" y="141923"/>
                    <a:pt x="0" y="124587"/>
                  </a:cubicBezTo>
                  <a:cubicBezTo>
                    <a:pt x="0" y="103251"/>
                    <a:pt x="4763" y="84773"/>
                    <a:pt x="14383" y="69056"/>
                  </a:cubicBezTo>
                  <a:cubicBezTo>
                    <a:pt x="24003" y="53340"/>
                    <a:pt x="36576" y="40386"/>
                    <a:pt x="52292" y="30194"/>
                  </a:cubicBezTo>
                  <a:cubicBezTo>
                    <a:pt x="68008" y="20002"/>
                    <a:pt x="85820" y="12383"/>
                    <a:pt x="105918" y="7429"/>
                  </a:cubicBezTo>
                  <a:cubicBezTo>
                    <a:pt x="125921" y="2477"/>
                    <a:pt x="146399" y="0"/>
                    <a:pt x="167259" y="0"/>
                  </a:cubicBezTo>
                  <a:cubicBezTo>
                    <a:pt x="214694" y="0"/>
                    <a:pt x="249269" y="5334"/>
                    <a:pt x="270986" y="16097"/>
                  </a:cubicBezTo>
                  <a:lnTo>
                    <a:pt x="270986" y="90392"/>
                  </a:lnTo>
                  <a:cubicBezTo>
                    <a:pt x="245269" y="71819"/>
                    <a:pt x="212122" y="62579"/>
                    <a:pt x="171640" y="62579"/>
                  </a:cubicBezTo>
                  <a:cubicBezTo>
                    <a:pt x="160496" y="62579"/>
                    <a:pt x="149352" y="63627"/>
                    <a:pt x="138303" y="65723"/>
                  </a:cubicBezTo>
                  <a:cubicBezTo>
                    <a:pt x="127254" y="67818"/>
                    <a:pt x="117348" y="71342"/>
                    <a:pt x="108585" y="76200"/>
                  </a:cubicBezTo>
                  <a:cubicBezTo>
                    <a:pt x="99822" y="81058"/>
                    <a:pt x="92678" y="87249"/>
                    <a:pt x="87249" y="94869"/>
                  </a:cubicBezTo>
                  <a:cubicBezTo>
                    <a:pt x="81725" y="102489"/>
                    <a:pt x="79058" y="111633"/>
                    <a:pt x="79058" y="122396"/>
                  </a:cubicBezTo>
                  <a:cubicBezTo>
                    <a:pt x="79058" y="132493"/>
                    <a:pt x="81153" y="141256"/>
                    <a:pt x="85344" y="148685"/>
                  </a:cubicBezTo>
                  <a:cubicBezTo>
                    <a:pt x="89535" y="156115"/>
                    <a:pt x="95726" y="162782"/>
                    <a:pt x="103822" y="168878"/>
                  </a:cubicBezTo>
                  <a:cubicBezTo>
                    <a:pt x="111919" y="174974"/>
                    <a:pt x="121825" y="180975"/>
                    <a:pt x="133541" y="186785"/>
                  </a:cubicBezTo>
                  <a:cubicBezTo>
                    <a:pt x="145256" y="192596"/>
                    <a:pt x="158782" y="198882"/>
                    <a:pt x="174212" y="205645"/>
                  </a:cubicBezTo>
                  <a:cubicBezTo>
                    <a:pt x="190024" y="213836"/>
                    <a:pt x="204978" y="222504"/>
                    <a:pt x="218980" y="231553"/>
                  </a:cubicBezTo>
                  <a:cubicBezTo>
                    <a:pt x="232981" y="240602"/>
                    <a:pt x="245364" y="250603"/>
                    <a:pt x="255937" y="261556"/>
                  </a:cubicBezTo>
                  <a:cubicBezTo>
                    <a:pt x="266605" y="272510"/>
                    <a:pt x="274987" y="284702"/>
                    <a:pt x="281273" y="298037"/>
                  </a:cubicBezTo>
                  <a:cubicBezTo>
                    <a:pt x="287464" y="311467"/>
                    <a:pt x="290608" y="326612"/>
                    <a:pt x="290608" y="343757"/>
                  </a:cubicBezTo>
                  <a:cubicBezTo>
                    <a:pt x="290608" y="366713"/>
                    <a:pt x="285940" y="386144"/>
                    <a:pt x="276701" y="401955"/>
                  </a:cubicBezTo>
                  <a:cubicBezTo>
                    <a:pt x="267462" y="417767"/>
                    <a:pt x="254889" y="430625"/>
                    <a:pt x="239268" y="440531"/>
                  </a:cubicBezTo>
                  <a:cubicBezTo>
                    <a:pt x="223552" y="450437"/>
                    <a:pt x="205454" y="457581"/>
                    <a:pt x="185071" y="462058"/>
                  </a:cubicBezTo>
                  <a:cubicBezTo>
                    <a:pt x="164592" y="466439"/>
                    <a:pt x="142970" y="468725"/>
                    <a:pt x="120205" y="468725"/>
                  </a:cubicBezTo>
                  <a:cubicBezTo>
                    <a:pt x="112586" y="468725"/>
                    <a:pt x="103251" y="468154"/>
                    <a:pt x="92202" y="467011"/>
                  </a:cubicBezTo>
                  <a:cubicBezTo>
                    <a:pt x="81153" y="465868"/>
                    <a:pt x="69818" y="464153"/>
                    <a:pt x="58198" y="461963"/>
                  </a:cubicBezTo>
                  <a:cubicBezTo>
                    <a:pt x="46577" y="459772"/>
                    <a:pt x="35624" y="457105"/>
                    <a:pt x="25337" y="453866"/>
                  </a:cubicBezTo>
                  <a:cubicBezTo>
                    <a:pt x="15050" y="450723"/>
                    <a:pt x="6667" y="447104"/>
                    <a:pt x="381" y="443103"/>
                  </a:cubicBezTo>
                  <a:close/>
                </a:path>
              </a:pathLst>
            </a:custGeom>
            <a:grpFill/>
            <a:ln w="9525" cap="flat">
              <a:noFill/>
              <a:prstDash val="solid"/>
              <a:miter/>
            </a:ln>
          </p:spPr>
          <p:txBody>
            <a:bodyPr rtlCol="0" anchor="ctr"/>
            <a:lstStyle/>
            <a:p>
              <a:pPr lvl="0"/>
              <a:endParaRPr lang="en-US"/>
            </a:p>
          </p:txBody>
        </p:sp>
        <p:sp>
          <p:nvSpPr>
            <p:cNvPr id="12" name="Freeform: Shape 11">
              <a:extLst>
                <a:ext uri="{FF2B5EF4-FFF2-40B4-BE49-F238E27FC236}">
                  <a16:creationId xmlns:a16="http://schemas.microsoft.com/office/drawing/2014/main" id="{C8C9D960-088A-E8B9-4857-65A8EAABC317}"/>
                </a:ext>
              </a:extLst>
            </p:cNvPr>
            <p:cNvSpPr/>
            <p:nvPr/>
          </p:nvSpPr>
          <p:spPr>
            <a:xfrm>
              <a:off x="5280754" y="3786187"/>
              <a:ext cx="290607" cy="468725"/>
            </a:xfrm>
            <a:custGeom>
              <a:avLst/>
              <a:gdLst>
                <a:gd name="connsiteX0" fmla="*/ 286 w 290607"/>
                <a:gd name="connsiteY0" fmla="*/ 443103 h 468725"/>
                <a:gd name="connsiteX1" fmla="*/ 286 w 290607"/>
                <a:gd name="connsiteY1" fmla="*/ 365665 h 468725"/>
                <a:gd name="connsiteX2" fmla="*/ 25146 w 290607"/>
                <a:gd name="connsiteY2" fmla="*/ 382714 h 468725"/>
                <a:gd name="connsiteX3" fmla="*/ 55626 w 290607"/>
                <a:gd name="connsiteY3" fmla="*/ 395478 h 468725"/>
                <a:gd name="connsiteX4" fmla="*/ 87916 w 290607"/>
                <a:gd name="connsiteY4" fmla="*/ 403574 h 468725"/>
                <a:gd name="connsiteX5" fmla="*/ 117634 w 290607"/>
                <a:gd name="connsiteY5" fmla="*/ 406432 h 468725"/>
                <a:gd name="connsiteX6" fmla="*/ 188309 w 290607"/>
                <a:gd name="connsiteY6" fmla="*/ 390620 h 468725"/>
                <a:gd name="connsiteX7" fmla="*/ 211550 w 290607"/>
                <a:gd name="connsiteY7" fmla="*/ 344805 h 468725"/>
                <a:gd name="connsiteX8" fmla="*/ 203835 w 290607"/>
                <a:gd name="connsiteY8" fmla="*/ 316801 h 468725"/>
                <a:gd name="connsiteX9" fmla="*/ 182213 w 290607"/>
                <a:gd name="connsiteY9" fmla="*/ 295180 h 468725"/>
                <a:gd name="connsiteX10" fmla="*/ 149447 w 290607"/>
                <a:gd name="connsiteY10" fmla="*/ 276320 h 468725"/>
                <a:gd name="connsiteX11" fmla="*/ 109156 w 290607"/>
                <a:gd name="connsiteY11" fmla="*/ 257461 h 468725"/>
                <a:gd name="connsiteX12" fmla="*/ 66103 w 290607"/>
                <a:gd name="connsiteY12" fmla="*/ 232505 h 468725"/>
                <a:gd name="connsiteX13" fmla="*/ 31432 w 290607"/>
                <a:gd name="connsiteY13" fmla="*/ 204502 h 468725"/>
                <a:gd name="connsiteX14" fmla="*/ 8382 w 290607"/>
                <a:gd name="connsiteY14" fmla="*/ 169831 h 468725"/>
                <a:gd name="connsiteX15" fmla="*/ 0 w 290607"/>
                <a:gd name="connsiteY15" fmla="*/ 124587 h 468725"/>
                <a:gd name="connsiteX16" fmla="*/ 14383 w 290607"/>
                <a:gd name="connsiteY16" fmla="*/ 69056 h 468725"/>
                <a:gd name="connsiteX17" fmla="*/ 52292 w 290607"/>
                <a:gd name="connsiteY17" fmla="*/ 30194 h 468725"/>
                <a:gd name="connsiteX18" fmla="*/ 105918 w 290607"/>
                <a:gd name="connsiteY18" fmla="*/ 7429 h 468725"/>
                <a:gd name="connsiteX19" fmla="*/ 167259 w 290607"/>
                <a:gd name="connsiteY19" fmla="*/ 0 h 468725"/>
                <a:gd name="connsiteX20" fmla="*/ 270986 w 290607"/>
                <a:gd name="connsiteY20" fmla="*/ 16097 h 468725"/>
                <a:gd name="connsiteX21" fmla="*/ 270986 w 290607"/>
                <a:gd name="connsiteY21" fmla="*/ 90392 h 468725"/>
                <a:gd name="connsiteX22" fmla="*/ 171641 w 290607"/>
                <a:gd name="connsiteY22" fmla="*/ 62579 h 468725"/>
                <a:gd name="connsiteX23" fmla="*/ 138303 w 290607"/>
                <a:gd name="connsiteY23" fmla="*/ 65722 h 468725"/>
                <a:gd name="connsiteX24" fmla="*/ 108585 w 290607"/>
                <a:gd name="connsiteY24" fmla="*/ 76200 h 468725"/>
                <a:gd name="connsiteX25" fmla="*/ 87249 w 290607"/>
                <a:gd name="connsiteY25" fmla="*/ 94869 h 468725"/>
                <a:gd name="connsiteX26" fmla="*/ 79057 w 290607"/>
                <a:gd name="connsiteY26" fmla="*/ 122396 h 468725"/>
                <a:gd name="connsiteX27" fmla="*/ 85344 w 290607"/>
                <a:gd name="connsiteY27" fmla="*/ 148685 h 468725"/>
                <a:gd name="connsiteX28" fmla="*/ 103823 w 290607"/>
                <a:gd name="connsiteY28" fmla="*/ 168878 h 468725"/>
                <a:gd name="connsiteX29" fmla="*/ 133541 w 290607"/>
                <a:gd name="connsiteY29" fmla="*/ 186785 h 468725"/>
                <a:gd name="connsiteX30" fmla="*/ 174212 w 290607"/>
                <a:gd name="connsiteY30" fmla="*/ 205645 h 468725"/>
                <a:gd name="connsiteX31" fmla="*/ 218980 w 290607"/>
                <a:gd name="connsiteY31" fmla="*/ 231553 h 468725"/>
                <a:gd name="connsiteX32" fmla="*/ 255937 w 290607"/>
                <a:gd name="connsiteY32" fmla="*/ 261557 h 468725"/>
                <a:gd name="connsiteX33" fmla="*/ 281273 w 290607"/>
                <a:gd name="connsiteY33" fmla="*/ 298037 h 468725"/>
                <a:gd name="connsiteX34" fmla="*/ 290608 w 290607"/>
                <a:gd name="connsiteY34" fmla="*/ 343757 h 468725"/>
                <a:gd name="connsiteX35" fmla="*/ 276701 w 290607"/>
                <a:gd name="connsiteY35" fmla="*/ 401955 h 468725"/>
                <a:gd name="connsiteX36" fmla="*/ 239268 w 290607"/>
                <a:gd name="connsiteY36" fmla="*/ 440531 h 468725"/>
                <a:gd name="connsiteX37" fmla="*/ 185071 w 290607"/>
                <a:gd name="connsiteY37" fmla="*/ 462058 h 468725"/>
                <a:gd name="connsiteX38" fmla="*/ 120205 w 290607"/>
                <a:gd name="connsiteY38" fmla="*/ 468725 h 468725"/>
                <a:gd name="connsiteX39" fmla="*/ 92202 w 290607"/>
                <a:gd name="connsiteY39" fmla="*/ 467011 h 468725"/>
                <a:gd name="connsiteX40" fmla="*/ 58198 w 290607"/>
                <a:gd name="connsiteY40" fmla="*/ 461963 h 468725"/>
                <a:gd name="connsiteX41" fmla="*/ 25336 w 290607"/>
                <a:gd name="connsiteY41" fmla="*/ 453866 h 468725"/>
                <a:gd name="connsiteX42" fmla="*/ 381 w 290607"/>
                <a:gd name="connsiteY42" fmla="*/ 443103 h 46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90607" h="468725">
                  <a:moveTo>
                    <a:pt x="286" y="443103"/>
                  </a:moveTo>
                  <a:lnTo>
                    <a:pt x="286" y="365665"/>
                  </a:lnTo>
                  <a:cubicBezTo>
                    <a:pt x="7239" y="371951"/>
                    <a:pt x="15526" y="377666"/>
                    <a:pt x="25146" y="382714"/>
                  </a:cubicBezTo>
                  <a:cubicBezTo>
                    <a:pt x="34766" y="387763"/>
                    <a:pt x="44958" y="392049"/>
                    <a:pt x="55626" y="395478"/>
                  </a:cubicBezTo>
                  <a:cubicBezTo>
                    <a:pt x="66294" y="398907"/>
                    <a:pt x="77152" y="401669"/>
                    <a:pt x="87916" y="403574"/>
                  </a:cubicBezTo>
                  <a:cubicBezTo>
                    <a:pt x="98679" y="405479"/>
                    <a:pt x="108585" y="406432"/>
                    <a:pt x="117634" y="406432"/>
                  </a:cubicBezTo>
                  <a:cubicBezTo>
                    <a:pt x="149257" y="406432"/>
                    <a:pt x="172784" y="401193"/>
                    <a:pt x="188309" y="390620"/>
                  </a:cubicBezTo>
                  <a:cubicBezTo>
                    <a:pt x="203835" y="380047"/>
                    <a:pt x="211550" y="364808"/>
                    <a:pt x="211550" y="344805"/>
                  </a:cubicBezTo>
                  <a:cubicBezTo>
                    <a:pt x="211550" y="334042"/>
                    <a:pt x="208978" y="324707"/>
                    <a:pt x="203835" y="316801"/>
                  </a:cubicBezTo>
                  <a:cubicBezTo>
                    <a:pt x="198691" y="308896"/>
                    <a:pt x="191453" y="301657"/>
                    <a:pt x="182213" y="295180"/>
                  </a:cubicBezTo>
                  <a:cubicBezTo>
                    <a:pt x="172974" y="288608"/>
                    <a:pt x="162020" y="282416"/>
                    <a:pt x="149447" y="276320"/>
                  </a:cubicBezTo>
                  <a:cubicBezTo>
                    <a:pt x="136874" y="270320"/>
                    <a:pt x="123444" y="264033"/>
                    <a:pt x="109156" y="257461"/>
                  </a:cubicBezTo>
                  <a:cubicBezTo>
                    <a:pt x="93726" y="249269"/>
                    <a:pt x="79439" y="240887"/>
                    <a:pt x="66103" y="232505"/>
                  </a:cubicBezTo>
                  <a:cubicBezTo>
                    <a:pt x="52864" y="224123"/>
                    <a:pt x="41243" y="214789"/>
                    <a:pt x="31432" y="204502"/>
                  </a:cubicBezTo>
                  <a:cubicBezTo>
                    <a:pt x="21622" y="194310"/>
                    <a:pt x="13906" y="182689"/>
                    <a:pt x="8382" y="169831"/>
                  </a:cubicBezTo>
                  <a:cubicBezTo>
                    <a:pt x="2762" y="156972"/>
                    <a:pt x="0" y="141922"/>
                    <a:pt x="0" y="124587"/>
                  </a:cubicBezTo>
                  <a:cubicBezTo>
                    <a:pt x="0" y="103251"/>
                    <a:pt x="4763" y="84772"/>
                    <a:pt x="14383" y="69056"/>
                  </a:cubicBezTo>
                  <a:cubicBezTo>
                    <a:pt x="24003" y="53340"/>
                    <a:pt x="36576" y="40386"/>
                    <a:pt x="52292" y="30194"/>
                  </a:cubicBezTo>
                  <a:cubicBezTo>
                    <a:pt x="68008" y="20003"/>
                    <a:pt x="85820" y="12383"/>
                    <a:pt x="105918" y="7429"/>
                  </a:cubicBezTo>
                  <a:cubicBezTo>
                    <a:pt x="125921" y="2476"/>
                    <a:pt x="146399" y="0"/>
                    <a:pt x="167259" y="0"/>
                  </a:cubicBezTo>
                  <a:cubicBezTo>
                    <a:pt x="214693" y="0"/>
                    <a:pt x="249269" y="5334"/>
                    <a:pt x="270986" y="16097"/>
                  </a:cubicBezTo>
                  <a:lnTo>
                    <a:pt x="270986" y="90392"/>
                  </a:lnTo>
                  <a:cubicBezTo>
                    <a:pt x="245269" y="71818"/>
                    <a:pt x="212122" y="62579"/>
                    <a:pt x="171641" y="62579"/>
                  </a:cubicBezTo>
                  <a:cubicBezTo>
                    <a:pt x="160496" y="62579"/>
                    <a:pt x="149352" y="63627"/>
                    <a:pt x="138303" y="65722"/>
                  </a:cubicBezTo>
                  <a:cubicBezTo>
                    <a:pt x="127254" y="67818"/>
                    <a:pt x="117348" y="71342"/>
                    <a:pt x="108585" y="76200"/>
                  </a:cubicBezTo>
                  <a:cubicBezTo>
                    <a:pt x="99822" y="81058"/>
                    <a:pt x="92678" y="87249"/>
                    <a:pt x="87249" y="94869"/>
                  </a:cubicBezTo>
                  <a:cubicBezTo>
                    <a:pt x="81725" y="102489"/>
                    <a:pt x="79057" y="111633"/>
                    <a:pt x="79057" y="122396"/>
                  </a:cubicBezTo>
                  <a:cubicBezTo>
                    <a:pt x="79057" y="132493"/>
                    <a:pt x="81153" y="141256"/>
                    <a:pt x="85344" y="148685"/>
                  </a:cubicBezTo>
                  <a:cubicBezTo>
                    <a:pt x="89535" y="156115"/>
                    <a:pt x="95726" y="162782"/>
                    <a:pt x="103823" y="168878"/>
                  </a:cubicBezTo>
                  <a:cubicBezTo>
                    <a:pt x="111919" y="174974"/>
                    <a:pt x="121825" y="180975"/>
                    <a:pt x="133541" y="186785"/>
                  </a:cubicBezTo>
                  <a:cubicBezTo>
                    <a:pt x="145256" y="192596"/>
                    <a:pt x="158782" y="198882"/>
                    <a:pt x="174212" y="205645"/>
                  </a:cubicBezTo>
                  <a:cubicBezTo>
                    <a:pt x="190024" y="213836"/>
                    <a:pt x="204978" y="222504"/>
                    <a:pt x="218980" y="231553"/>
                  </a:cubicBezTo>
                  <a:cubicBezTo>
                    <a:pt x="232982" y="240601"/>
                    <a:pt x="245364" y="250603"/>
                    <a:pt x="255937" y="261557"/>
                  </a:cubicBezTo>
                  <a:cubicBezTo>
                    <a:pt x="266605" y="272510"/>
                    <a:pt x="274987" y="284702"/>
                    <a:pt x="281273" y="298037"/>
                  </a:cubicBezTo>
                  <a:cubicBezTo>
                    <a:pt x="287464" y="311467"/>
                    <a:pt x="290608" y="326612"/>
                    <a:pt x="290608" y="343757"/>
                  </a:cubicBezTo>
                  <a:cubicBezTo>
                    <a:pt x="290608" y="366713"/>
                    <a:pt x="285941" y="386143"/>
                    <a:pt x="276701" y="401955"/>
                  </a:cubicBezTo>
                  <a:cubicBezTo>
                    <a:pt x="267462" y="417767"/>
                    <a:pt x="254889" y="430625"/>
                    <a:pt x="239268" y="440531"/>
                  </a:cubicBezTo>
                  <a:cubicBezTo>
                    <a:pt x="223552" y="450437"/>
                    <a:pt x="205454" y="457581"/>
                    <a:pt x="185071" y="462058"/>
                  </a:cubicBezTo>
                  <a:cubicBezTo>
                    <a:pt x="164592" y="466439"/>
                    <a:pt x="142970" y="468725"/>
                    <a:pt x="120205" y="468725"/>
                  </a:cubicBezTo>
                  <a:cubicBezTo>
                    <a:pt x="112586" y="468725"/>
                    <a:pt x="103251" y="468154"/>
                    <a:pt x="92202" y="467011"/>
                  </a:cubicBezTo>
                  <a:cubicBezTo>
                    <a:pt x="81153" y="465868"/>
                    <a:pt x="69818" y="464153"/>
                    <a:pt x="58198" y="461963"/>
                  </a:cubicBezTo>
                  <a:cubicBezTo>
                    <a:pt x="46577" y="459772"/>
                    <a:pt x="35624" y="457105"/>
                    <a:pt x="25336" y="453866"/>
                  </a:cubicBezTo>
                  <a:cubicBezTo>
                    <a:pt x="15050" y="450723"/>
                    <a:pt x="6668" y="447104"/>
                    <a:pt x="381" y="443103"/>
                  </a:cubicBezTo>
                  <a:close/>
                </a:path>
              </a:pathLst>
            </a:custGeom>
            <a:grpFill/>
            <a:ln w="9525" cap="flat">
              <a:noFill/>
              <a:prstDash val="solid"/>
              <a:miter/>
            </a:ln>
          </p:spPr>
          <p:txBody>
            <a:bodyPr rtlCol="0" anchor="ctr"/>
            <a:lstStyle/>
            <a:p>
              <a:pPr lvl="0"/>
              <a:endParaRPr lang="en-US"/>
            </a:p>
          </p:txBody>
        </p:sp>
        <p:sp>
          <p:nvSpPr>
            <p:cNvPr id="13" name="Freeform: Shape 12">
              <a:extLst>
                <a:ext uri="{FF2B5EF4-FFF2-40B4-BE49-F238E27FC236}">
                  <a16:creationId xmlns:a16="http://schemas.microsoft.com/office/drawing/2014/main" id="{755EC06A-308B-7FF0-38CB-F62E13A38FB8}"/>
                </a:ext>
              </a:extLst>
            </p:cNvPr>
            <p:cNvSpPr/>
            <p:nvPr/>
          </p:nvSpPr>
          <p:spPr>
            <a:xfrm>
              <a:off x="5586888" y="3827620"/>
              <a:ext cx="204977" cy="426910"/>
            </a:xfrm>
            <a:custGeom>
              <a:avLst/>
              <a:gdLst>
                <a:gd name="connsiteX0" fmla="*/ 204883 w 204977"/>
                <a:gd name="connsiteY0" fmla="*/ 416147 h 426910"/>
                <a:gd name="connsiteX1" fmla="*/ 148304 w 204977"/>
                <a:gd name="connsiteY1" fmla="*/ 426910 h 426910"/>
                <a:gd name="connsiteX2" fmla="*/ 54102 w 204977"/>
                <a:gd name="connsiteY2" fmla="*/ 336423 h 426910"/>
                <a:gd name="connsiteX3" fmla="*/ 54102 w 204977"/>
                <a:gd name="connsiteY3" fmla="*/ 153352 h 426910"/>
                <a:gd name="connsiteX4" fmla="*/ 0 w 204977"/>
                <a:gd name="connsiteY4" fmla="*/ 153352 h 426910"/>
                <a:gd name="connsiteX5" fmla="*/ 0 w 204977"/>
                <a:gd name="connsiteY5" fmla="*/ 95821 h 426910"/>
                <a:gd name="connsiteX6" fmla="*/ 54102 w 204977"/>
                <a:gd name="connsiteY6" fmla="*/ 95821 h 426910"/>
                <a:gd name="connsiteX7" fmla="*/ 54102 w 204977"/>
                <a:gd name="connsiteY7" fmla="*/ 20860 h 426910"/>
                <a:gd name="connsiteX8" fmla="*/ 127444 w 204977"/>
                <a:gd name="connsiteY8" fmla="*/ 0 h 426910"/>
                <a:gd name="connsiteX9" fmla="*/ 127444 w 204977"/>
                <a:gd name="connsiteY9" fmla="*/ 95821 h 426910"/>
                <a:gd name="connsiteX10" fmla="*/ 204883 w 204977"/>
                <a:gd name="connsiteY10" fmla="*/ 95821 h 426910"/>
                <a:gd name="connsiteX11" fmla="*/ 204883 w 204977"/>
                <a:gd name="connsiteY11" fmla="*/ 153352 h 426910"/>
                <a:gd name="connsiteX12" fmla="*/ 127444 w 204977"/>
                <a:gd name="connsiteY12" fmla="*/ 153352 h 426910"/>
                <a:gd name="connsiteX13" fmla="*/ 127444 w 204977"/>
                <a:gd name="connsiteY13" fmla="*/ 315277 h 426910"/>
                <a:gd name="connsiteX14" fmla="*/ 137922 w 204977"/>
                <a:gd name="connsiteY14" fmla="*/ 356425 h 426910"/>
                <a:gd name="connsiteX15" fmla="*/ 172688 w 204977"/>
                <a:gd name="connsiteY15" fmla="*/ 368713 h 426910"/>
                <a:gd name="connsiteX16" fmla="*/ 204978 w 204977"/>
                <a:gd name="connsiteY16" fmla="*/ 357949 h 426910"/>
                <a:gd name="connsiteX17" fmla="*/ 204978 w 204977"/>
                <a:gd name="connsiteY17" fmla="*/ 416147 h 42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4977" h="426910">
                  <a:moveTo>
                    <a:pt x="204883" y="416147"/>
                  </a:moveTo>
                  <a:cubicBezTo>
                    <a:pt x="190500" y="423291"/>
                    <a:pt x="171640" y="426910"/>
                    <a:pt x="148304" y="426910"/>
                  </a:cubicBezTo>
                  <a:cubicBezTo>
                    <a:pt x="85439" y="426910"/>
                    <a:pt x="54102" y="396716"/>
                    <a:pt x="54102" y="336423"/>
                  </a:cubicBezTo>
                  <a:lnTo>
                    <a:pt x="54102" y="153352"/>
                  </a:lnTo>
                  <a:lnTo>
                    <a:pt x="0" y="153352"/>
                  </a:lnTo>
                  <a:lnTo>
                    <a:pt x="0" y="95821"/>
                  </a:lnTo>
                  <a:lnTo>
                    <a:pt x="54102" y="95821"/>
                  </a:lnTo>
                  <a:lnTo>
                    <a:pt x="54102" y="20860"/>
                  </a:lnTo>
                  <a:lnTo>
                    <a:pt x="127444" y="0"/>
                  </a:lnTo>
                  <a:lnTo>
                    <a:pt x="127444" y="95821"/>
                  </a:lnTo>
                  <a:lnTo>
                    <a:pt x="204883" y="95821"/>
                  </a:lnTo>
                  <a:lnTo>
                    <a:pt x="204883" y="153352"/>
                  </a:lnTo>
                  <a:lnTo>
                    <a:pt x="127444" y="153352"/>
                  </a:lnTo>
                  <a:lnTo>
                    <a:pt x="127444" y="315277"/>
                  </a:lnTo>
                  <a:cubicBezTo>
                    <a:pt x="127444" y="334423"/>
                    <a:pt x="130969" y="348139"/>
                    <a:pt x="137922" y="356425"/>
                  </a:cubicBezTo>
                  <a:cubicBezTo>
                    <a:pt x="144875" y="364712"/>
                    <a:pt x="156496" y="368713"/>
                    <a:pt x="172688" y="368713"/>
                  </a:cubicBezTo>
                  <a:cubicBezTo>
                    <a:pt x="185166" y="368713"/>
                    <a:pt x="195834" y="365093"/>
                    <a:pt x="204978" y="357949"/>
                  </a:cubicBezTo>
                  <a:lnTo>
                    <a:pt x="204978" y="416147"/>
                  </a:lnTo>
                  <a:close/>
                </a:path>
              </a:pathLst>
            </a:custGeom>
            <a:grpFill/>
            <a:ln w="9525" cap="flat">
              <a:noFill/>
              <a:prstDash val="solid"/>
              <a:miter/>
            </a:ln>
          </p:spPr>
          <p:txBody>
            <a:bodyPr rtlCol="0" anchor="ctr"/>
            <a:lstStyle/>
            <a:p>
              <a:pPr lvl="0"/>
              <a:endParaRPr lang="en-US"/>
            </a:p>
          </p:txBody>
        </p:sp>
        <p:sp>
          <p:nvSpPr>
            <p:cNvPr id="14" name="Freeform: Shape 13">
              <a:extLst>
                <a:ext uri="{FF2B5EF4-FFF2-40B4-BE49-F238E27FC236}">
                  <a16:creationId xmlns:a16="http://schemas.microsoft.com/office/drawing/2014/main" id="{F094BDB0-A98F-A974-5DA5-6592433D719C}"/>
                </a:ext>
              </a:extLst>
            </p:cNvPr>
            <p:cNvSpPr/>
            <p:nvPr/>
          </p:nvSpPr>
          <p:spPr>
            <a:xfrm>
              <a:off x="5837491" y="3915822"/>
              <a:ext cx="272605" cy="339090"/>
            </a:xfrm>
            <a:custGeom>
              <a:avLst/>
              <a:gdLst>
                <a:gd name="connsiteX0" fmla="*/ 272605 w 272605"/>
                <a:gd name="connsiteY0" fmla="*/ 331470 h 339090"/>
                <a:gd name="connsiteX1" fmla="*/ 201454 w 272605"/>
                <a:gd name="connsiteY1" fmla="*/ 331470 h 339090"/>
                <a:gd name="connsiteX2" fmla="*/ 201454 w 272605"/>
                <a:gd name="connsiteY2" fmla="*/ 280892 h 339090"/>
                <a:gd name="connsiteX3" fmla="*/ 200216 w 272605"/>
                <a:gd name="connsiteY3" fmla="*/ 280892 h 339090"/>
                <a:gd name="connsiteX4" fmla="*/ 101822 w 272605"/>
                <a:gd name="connsiteY4" fmla="*/ 339090 h 339090"/>
                <a:gd name="connsiteX5" fmla="*/ 27051 w 272605"/>
                <a:gd name="connsiteY5" fmla="*/ 313182 h 339090"/>
                <a:gd name="connsiteX6" fmla="*/ 0 w 272605"/>
                <a:gd name="connsiteY6" fmla="*/ 244507 h 339090"/>
                <a:gd name="connsiteX7" fmla="*/ 105632 w 272605"/>
                <a:gd name="connsiteY7" fmla="*/ 137636 h 339090"/>
                <a:gd name="connsiteX8" fmla="*/ 201739 w 272605"/>
                <a:gd name="connsiteY8" fmla="*/ 124016 h 339090"/>
                <a:gd name="connsiteX9" fmla="*/ 135922 w 272605"/>
                <a:gd name="connsiteY9" fmla="*/ 54769 h 339090"/>
                <a:gd name="connsiteX10" fmla="*/ 31528 w 272605"/>
                <a:gd name="connsiteY10" fmla="*/ 94583 h 339090"/>
                <a:gd name="connsiteX11" fmla="*/ 31528 w 272605"/>
                <a:gd name="connsiteY11" fmla="*/ 30385 h 339090"/>
                <a:gd name="connsiteX12" fmla="*/ 149828 w 272605"/>
                <a:gd name="connsiteY12" fmla="*/ 0 h 339090"/>
                <a:gd name="connsiteX13" fmla="*/ 272510 w 272605"/>
                <a:gd name="connsiteY13" fmla="*/ 120777 h 339090"/>
                <a:gd name="connsiteX14" fmla="*/ 272510 w 272605"/>
                <a:gd name="connsiteY14" fmla="*/ 331375 h 339090"/>
                <a:gd name="connsiteX15" fmla="*/ 201739 w 272605"/>
                <a:gd name="connsiteY15" fmla="*/ 172403 h 339090"/>
                <a:gd name="connsiteX16" fmla="*/ 133731 w 272605"/>
                <a:gd name="connsiteY16" fmla="*/ 181928 h 339090"/>
                <a:gd name="connsiteX17" fmla="*/ 86106 w 272605"/>
                <a:gd name="connsiteY17" fmla="*/ 197263 h 339090"/>
                <a:gd name="connsiteX18" fmla="*/ 70104 w 272605"/>
                <a:gd name="connsiteY18" fmla="*/ 236601 h 339090"/>
                <a:gd name="connsiteX19" fmla="*/ 84773 w 272605"/>
                <a:gd name="connsiteY19" fmla="*/ 270320 h 339090"/>
                <a:gd name="connsiteX20" fmla="*/ 124111 w 272605"/>
                <a:gd name="connsiteY20" fmla="*/ 283464 h 339090"/>
                <a:gd name="connsiteX21" fmla="*/ 179642 w 272605"/>
                <a:gd name="connsiteY21" fmla="*/ 259937 h 339090"/>
                <a:gd name="connsiteX22" fmla="*/ 201644 w 272605"/>
                <a:gd name="connsiteY22" fmla="*/ 200596 h 339090"/>
                <a:gd name="connsiteX23" fmla="*/ 201644 w 272605"/>
                <a:gd name="connsiteY23" fmla="*/ 172403 h 33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2605" h="339090">
                  <a:moveTo>
                    <a:pt x="272605" y="331470"/>
                  </a:moveTo>
                  <a:lnTo>
                    <a:pt x="201454" y="331470"/>
                  </a:lnTo>
                  <a:lnTo>
                    <a:pt x="201454" y="280892"/>
                  </a:lnTo>
                  <a:lnTo>
                    <a:pt x="200216" y="280892"/>
                  </a:lnTo>
                  <a:cubicBezTo>
                    <a:pt x="177832" y="319659"/>
                    <a:pt x="145066" y="339090"/>
                    <a:pt x="101822" y="339090"/>
                  </a:cubicBezTo>
                  <a:cubicBezTo>
                    <a:pt x="70009" y="339090"/>
                    <a:pt x="45053" y="330422"/>
                    <a:pt x="27051" y="313182"/>
                  </a:cubicBezTo>
                  <a:cubicBezTo>
                    <a:pt x="9049" y="295942"/>
                    <a:pt x="0" y="272987"/>
                    <a:pt x="0" y="244507"/>
                  </a:cubicBezTo>
                  <a:cubicBezTo>
                    <a:pt x="0" y="183356"/>
                    <a:pt x="35242" y="147733"/>
                    <a:pt x="105632" y="137636"/>
                  </a:cubicBezTo>
                  <a:lnTo>
                    <a:pt x="201739" y="124016"/>
                  </a:lnTo>
                  <a:cubicBezTo>
                    <a:pt x="201739" y="77819"/>
                    <a:pt x="179832" y="54769"/>
                    <a:pt x="135922" y="54769"/>
                  </a:cubicBezTo>
                  <a:cubicBezTo>
                    <a:pt x="97346" y="54769"/>
                    <a:pt x="62579" y="68008"/>
                    <a:pt x="31528" y="94583"/>
                  </a:cubicBezTo>
                  <a:lnTo>
                    <a:pt x="31528" y="30385"/>
                  </a:lnTo>
                  <a:cubicBezTo>
                    <a:pt x="65723" y="10192"/>
                    <a:pt x="105156" y="0"/>
                    <a:pt x="149828" y="0"/>
                  </a:cubicBezTo>
                  <a:cubicBezTo>
                    <a:pt x="231648" y="0"/>
                    <a:pt x="272510" y="40291"/>
                    <a:pt x="272510" y="120777"/>
                  </a:cubicBezTo>
                  <a:lnTo>
                    <a:pt x="272510" y="331375"/>
                  </a:lnTo>
                  <a:close/>
                  <a:moveTo>
                    <a:pt x="201739" y="172403"/>
                  </a:moveTo>
                  <a:lnTo>
                    <a:pt x="133731" y="181928"/>
                  </a:lnTo>
                  <a:cubicBezTo>
                    <a:pt x="112681" y="184690"/>
                    <a:pt x="96774" y="189833"/>
                    <a:pt x="86106" y="197263"/>
                  </a:cubicBezTo>
                  <a:cubicBezTo>
                    <a:pt x="75438" y="204788"/>
                    <a:pt x="70104" y="217837"/>
                    <a:pt x="70104" y="236601"/>
                  </a:cubicBezTo>
                  <a:cubicBezTo>
                    <a:pt x="70104" y="250317"/>
                    <a:pt x="74962" y="261557"/>
                    <a:pt x="84773" y="270320"/>
                  </a:cubicBezTo>
                  <a:cubicBezTo>
                    <a:pt x="94583" y="279083"/>
                    <a:pt x="107728" y="283464"/>
                    <a:pt x="124111" y="283464"/>
                  </a:cubicBezTo>
                  <a:cubicBezTo>
                    <a:pt x="146494" y="283464"/>
                    <a:pt x="164973" y="275654"/>
                    <a:pt x="179642" y="259937"/>
                  </a:cubicBezTo>
                  <a:cubicBezTo>
                    <a:pt x="194310" y="244221"/>
                    <a:pt x="201644" y="224504"/>
                    <a:pt x="201644" y="200596"/>
                  </a:cubicBezTo>
                  <a:lnTo>
                    <a:pt x="201644" y="172403"/>
                  </a:lnTo>
                  <a:close/>
                </a:path>
              </a:pathLst>
            </a:custGeom>
            <a:grpFill/>
            <a:ln w="9525" cap="flat">
              <a:noFill/>
              <a:prstDash val="solid"/>
              <a:miter/>
            </a:ln>
          </p:spPr>
          <p:txBody>
            <a:bodyPr rtlCol="0" anchor="ctr"/>
            <a:lstStyle/>
            <a:p>
              <a:pPr lvl="0"/>
              <a:endParaRPr lang="en-US"/>
            </a:p>
          </p:txBody>
        </p:sp>
        <p:sp>
          <p:nvSpPr>
            <p:cNvPr id="15" name="Freeform: Shape 14">
              <a:extLst>
                <a:ext uri="{FF2B5EF4-FFF2-40B4-BE49-F238E27FC236}">
                  <a16:creationId xmlns:a16="http://schemas.microsoft.com/office/drawing/2014/main" id="{8FC71B45-43C9-7D0B-46A7-23491BED7DD4}"/>
                </a:ext>
              </a:extLst>
            </p:cNvPr>
            <p:cNvSpPr/>
            <p:nvPr/>
          </p:nvSpPr>
          <p:spPr>
            <a:xfrm>
              <a:off x="6180200" y="3917822"/>
              <a:ext cx="187833" cy="329469"/>
            </a:xfrm>
            <a:custGeom>
              <a:avLst/>
              <a:gdLst>
                <a:gd name="connsiteX0" fmla="*/ 187833 w 187833"/>
                <a:gd name="connsiteY0" fmla="*/ 75533 h 329469"/>
                <a:gd name="connsiteX1" fmla="*/ 149542 w 187833"/>
                <a:gd name="connsiteY1" fmla="*/ 65056 h 329469"/>
                <a:gd name="connsiteX2" fmla="*/ 95155 w 187833"/>
                <a:gd name="connsiteY2" fmla="*/ 94488 h 329469"/>
                <a:gd name="connsiteX3" fmla="*/ 73342 w 187833"/>
                <a:gd name="connsiteY3" fmla="*/ 174498 h 329469"/>
                <a:gd name="connsiteX4" fmla="*/ 73342 w 187833"/>
                <a:gd name="connsiteY4" fmla="*/ 329470 h 329469"/>
                <a:gd name="connsiteX5" fmla="*/ 0 w 187833"/>
                <a:gd name="connsiteY5" fmla="*/ 329470 h 329469"/>
                <a:gd name="connsiteX6" fmla="*/ 0 w 187833"/>
                <a:gd name="connsiteY6" fmla="*/ 5620 h 329469"/>
                <a:gd name="connsiteX7" fmla="*/ 73342 w 187833"/>
                <a:gd name="connsiteY7" fmla="*/ 5620 h 329469"/>
                <a:gd name="connsiteX8" fmla="*/ 73342 w 187833"/>
                <a:gd name="connsiteY8" fmla="*/ 72390 h 329469"/>
                <a:gd name="connsiteX9" fmla="*/ 74581 w 187833"/>
                <a:gd name="connsiteY9" fmla="*/ 72390 h 329469"/>
                <a:gd name="connsiteX10" fmla="*/ 107633 w 187833"/>
                <a:gd name="connsiteY10" fmla="*/ 19145 h 329469"/>
                <a:gd name="connsiteX11" fmla="*/ 157448 w 187833"/>
                <a:gd name="connsiteY11" fmla="*/ 0 h 329469"/>
                <a:gd name="connsiteX12" fmla="*/ 187833 w 187833"/>
                <a:gd name="connsiteY12" fmla="*/ 6001 h 329469"/>
                <a:gd name="connsiteX13" fmla="*/ 187833 w 187833"/>
                <a:gd name="connsiteY13" fmla="*/ 75533 h 32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833" h="329469">
                  <a:moveTo>
                    <a:pt x="187833" y="75533"/>
                  </a:moveTo>
                  <a:cubicBezTo>
                    <a:pt x="178975" y="68580"/>
                    <a:pt x="166211" y="65056"/>
                    <a:pt x="149542" y="65056"/>
                  </a:cubicBezTo>
                  <a:cubicBezTo>
                    <a:pt x="127825" y="65056"/>
                    <a:pt x="109728" y="74866"/>
                    <a:pt x="95155" y="94488"/>
                  </a:cubicBezTo>
                  <a:cubicBezTo>
                    <a:pt x="80582" y="114109"/>
                    <a:pt x="73342" y="140779"/>
                    <a:pt x="73342" y="174498"/>
                  </a:cubicBezTo>
                  <a:lnTo>
                    <a:pt x="73342" y="329470"/>
                  </a:lnTo>
                  <a:lnTo>
                    <a:pt x="0" y="329470"/>
                  </a:lnTo>
                  <a:lnTo>
                    <a:pt x="0" y="5620"/>
                  </a:lnTo>
                  <a:lnTo>
                    <a:pt x="73342" y="5620"/>
                  </a:lnTo>
                  <a:lnTo>
                    <a:pt x="73342" y="72390"/>
                  </a:lnTo>
                  <a:lnTo>
                    <a:pt x="74581" y="72390"/>
                  </a:lnTo>
                  <a:cubicBezTo>
                    <a:pt x="81725" y="49625"/>
                    <a:pt x="92774" y="31909"/>
                    <a:pt x="107633" y="19145"/>
                  </a:cubicBezTo>
                  <a:cubicBezTo>
                    <a:pt x="122492" y="6382"/>
                    <a:pt x="139065" y="0"/>
                    <a:pt x="157448" y="0"/>
                  </a:cubicBezTo>
                  <a:cubicBezTo>
                    <a:pt x="170688" y="0"/>
                    <a:pt x="180880" y="2000"/>
                    <a:pt x="187833" y="6001"/>
                  </a:cubicBezTo>
                  <a:lnTo>
                    <a:pt x="187833" y="75533"/>
                  </a:lnTo>
                  <a:close/>
                </a:path>
              </a:pathLst>
            </a:custGeom>
            <a:grpFill/>
            <a:ln w="9525"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C32CC6E4-50CD-3B01-5329-8788BFBAE6C9}"/>
                </a:ext>
              </a:extLst>
            </p:cNvPr>
            <p:cNvSpPr/>
            <p:nvPr/>
          </p:nvSpPr>
          <p:spPr>
            <a:xfrm>
              <a:off x="6411086" y="3827620"/>
              <a:ext cx="204978" cy="426910"/>
            </a:xfrm>
            <a:custGeom>
              <a:avLst/>
              <a:gdLst>
                <a:gd name="connsiteX0" fmla="*/ 204883 w 204978"/>
                <a:gd name="connsiteY0" fmla="*/ 416147 h 426910"/>
                <a:gd name="connsiteX1" fmla="*/ 148304 w 204978"/>
                <a:gd name="connsiteY1" fmla="*/ 426910 h 426910"/>
                <a:gd name="connsiteX2" fmla="*/ 54102 w 204978"/>
                <a:gd name="connsiteY2" fmla="*/ 336423 h 426910"/>
                <a:gd name="connsiteX3" fmla="*/ 54102 w 204978"/>
                <a:gd name="connsiteY3" fmla="*/ 153352 h 426910"/>
                <a:gd name="connsiteX4" fmla="*/ 0 w 204978"/>
                <a:gd name="connsiteY4" fmla="*/ 153352 h 426910"/>
                <a:gd name="connsiteX5" fmla="*/ 0 w 204978"/>
                <a:gd name="connsiteY5" fmla="*/ 95821 h 426910"/>
                <a:gd name="connsiteX6" fmla="*/ 54102 w 204978"/>
                <a:gd name="connsiteY6" fmla="*/ 95821 h 426910"/>
                <a:gd name="connsiteX7" fmla="*/ 54102 w 204978"/>
                <a:gd name="connsiteY7" fmla="*/ 20860 h 426910"/>
                <a:gd name="connsiteX8" fmla="*/ 127445 w 204978"/>
                <a:gd name="connsiteY8" fmla="*/ 0 h 426910"/>
                <a:gd name="connsiteX9" fmla="*/ 127445 w 204978"/>
                <a:gd name="connsiteY9" fmla="*/ 95821 h 426910"/>
                <a:gd name="connsiteX10" fmla="*/ 204883 w 204978"/>
                <a:gd name="connsiteY10" fmla="*/ 95821 h 426910"/>
                <a:gd name="connsiteX11" fmla="*/ 204883 w 204978"/>
                <a:gd name="connsiteY11" fmla="*/ 153352 h 426910"/>
                <a:gd name="connsiteX12" fmla="*/ 127445 w 204978"/>
                <a:gd name="connsiteY12" fmla="*/ 153352 h 426910"/>
                <a:gd name="connsiteX13" fmla="*/ 127445 w 204978"/>
                <a:gd name="connsiteY13" fmla="*/ 315277 h 426910"/>
                <a:gd name="connsiteX14" fmla="*/ 137922 w 204978"/>
                <a:gd name="connsiteY14" fmla="*/ 356425 h 426910"/>
                <a:gd name="connsiteX15" fmla="*/ 172688 w 204978"/>
                <a:gd name="connsiteY15" fmla="*/ 368713 h 426910"/>
                <a:gd name="connsiteX16" fmla="*/ 204978 w 204978"/>
                <a:gd name="connsiteY16" fmla="*/ 357949 h 426910"/>
                <a:gd name="connsiteX17" fmla="*/ 204978 w 204978"/>
                <a:gd name="connsiteY17" fmla="*/ 416147 h 42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4978" h="426910">
                  <a:moveTo>
                    <a:pt x="204883" y="416147"/>
                  </a:moveTo>
                  <a:cubicBezTo>
                    <a:pt x="190500" y="423291"/>
                    <a:pt x="171641" y="426910"/>
                    <a:pt x="148304" y="426910"/>
                  </a:cubicBezTo>
                  <a:cubicBezTo>
                    <a:pt x="85439" y="426910"/>
                    <a:pt x="54102" y="396716"/>
                    <a:pt x="54102" y="336423"/>
                  </a:cubicBezTo>
                  <a:lnTo>
                    <a:pt x="54102" y="153352"/>
                  </a:lnTo>
                  <a:lnTo>
                    <a:pt x="0" y="153352"/>
                  </a:lnTo>
                  <a:lnTo>
                    <a:pt x="0" y="95821"/>
                  </a:lnTo>
                  <a:lnTo>
                    <a:pt x="54102" y="95821"/>
                  </a:lnTo>
                  <a:lnTo>
                    <a:pt x="54102" y="20860"/>
                  </a:lnTo>
                  <a:lnTo>
                    <a:pt x="127445" y="0"/>
                  </a:lnTo>
                  <a:lnTo>
                    <a:pt x="127445" y="95821"/>
                  </a:lnTo>
                  <a:lnTo>
                    <a:pt x="204883" y="95821"/>
                  </a:lnTo>
                  <a:lnTo>
                    <a:pt x="204883" y="153352"/>
                  </a:lnTo>
                  <a:lnTo>
                    <a:pt x="127445" y="153352"/>
                  </a:lnTo>
                  <a:lnTo>
                    <a:pt x="127445" y="315277"/>
                  </a:lnTo>
                  <a:cubicBezTo>
                    <a:pt x="127445" y="334423"/>
                    <a:pt x="130969" y="348139"/>
                    <a:pt x="137922" y="356425"/>
                  </a:cubicBezTo>
                  <a:cubicBezTo>
                    <a:pt x="144875" y="364712"/>
                    <a:pt x="156496" y="368713"/>
                    <a:pt x="172688" y="368713"/>
                  </a:cubicBezTo>
                  <a:cubicBezTo>
                    <a:pt x="185166" y="368713"/>
                    <a:pt x="195834" y="365093"/>
                    <a:pt x="204978" y="357949"/>
                  </a:cubicBezTo>
                  <a:lnTo>
                    <a:pt x="204978" y="416147"/>
                  </a:ln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6534204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50D1ED9-4D28-9EBE-41F5-5508463C8045}"/>
              </a:ext>
            </a:extLst>
          </p:cNvPr>
          <p:cNvPicPr>
            <a:picLocks noChangeAspect="1"/>
          </p:cNvPicPr>
          <p:nvPr userDrawn="1"/>
        </p:nvPicPr>
        <p:blipFill>
          <a:blip r:embed="rId2"/>
          <a:srcRect/>
          <a:stretch/>
        </p:blipFill>
        <p:spPr>
          <a:xfrm>
            <a:off x="0" y="-1"/>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B2E8E2"/>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8957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06695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84359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60718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2541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94541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760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96346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8242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33324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08120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82030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73019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963332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406644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solidFill>
                  <a:srgbClr val="000000"/>
                </a:solidFill>
                <a:effectLst/>
                <a:uLnTx/>
                <a:uFillTx/>
                <a:latin typeface="Segoe Sans Text Semibold"/>
                <a:ea typeface="+mn-ea"/>
                <a:cs typeface="+mn-cs"/>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6761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84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68828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27030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2227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811747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6898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573201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21927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0603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75290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56140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77046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603767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92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07304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14766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40085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40962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67509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83315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80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43141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27218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6686029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50530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536619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827179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574914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F4C4AC-98E0-CC5C-C682-90D41EDCB1A1}"/>
              </a:ext>
            </a:extLst>
          </p:cNvPr>
          <p:cNvPicPr>
            <a:picLocks noChangeAspect="1"/>
          </p:cNvPicPr>
          <p:nvPr userDrawn="1"/>
        </p:nvPicPr>
        <p:blipFill>
          <a:blip r:embed="rId2"/>
          <a:srcRect/>
          <a:stretch/>
        </p:blipFill>
        <p:spPr>
          <a:xfrm>
            <a:off x="0" y="-1"/>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153676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863852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59F406-4B59-556B-DBFD-0DA9312B0F36}"/>
              </a:ext>
            </a:extLst>
          </p:cNvPr>
          <p:cNvPicPr>
            <a:picLocks noChangeAspect="1"/>
          </p:cNvPicPr>
          <p:nvPr userDrawn="1"/>
        </p:nvPicPr>
        <p:blipFill>
          <a:blip r:embed="rId2"/>
          <a:srcRect/>
          <a:stretch/>
        </p:blipFill>
        <p:spPr>
          <a:xfrm>
            <a:off x="-1" y="0"/>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7986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195959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45FF42-286D-F087-524F-51C4D8B88E1D}"/>
              </a:ext>
            </a:extLst>
          </p:cNvPr>
          <p:cNvPicPr>
            <a:picLocks noChangeAspect="1"/>
          </p:cNvPicPr>
          <p:nvPr userDrawn="1"/>
        </p:nvPicPr>
        <p:blipFill>
          <a:blip r:embed="rId2">
            <a:alphaModFix amt="32000"/>
          </a:blip>
          <a:srcRect t="26537"/>
          <a:stretch/>
        </p:blipFill>
        <p:spPr>
          <a:xfrm>
            <a:off x="2297151" y="0"/>
            <a:ext cx="9694729" cy="6719299"/>
          </a:xfrm>
          <a:prstGeom prst="rect">
            <a:avLst/>
          </a:prstGeom>
          <a:effectLst>
            <a:glow rad="228600">
              <a:schemeClr val="bg1">
                <a:lumMod val="50000"/>
                <a:lumOff val="50000"/>
                <a:alpha val="22000"/>
              </a:schemeClr>
            </a:glow>
          </a:effectLst>
        </p:spPr>
      </p:pic>
    </p:spTree>
    <p:extLst>
      <p:ext uri="{BB962C8B-B14F-4D97-AF65-F5344CB8AC3E}">
        <p14:creationId xmlns:p14="http://schemas.microsoft.com/office/powerpoint/2010/main" val="26074103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553713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1_Breadcumb">
    <p:spTree>
      <p:nvGrpSpPr>
        <p:cNvPr id="1" name=""/>
        <p:cNvGrpSpPr/>
        <p:nvPr/>
      </p:nvGrpSpPr>
      <p:grpSpPr>
        <a:xfrm>
          <a:off x="0" y="0"/>
          <a:ext cx="0" cy="0"/>
          <a:chOff x="0" y="0"/>
          <a:chExt cx="0" cy="0"/>
        </a:xfrm>
      </p:grpSpPr>
      <p:sp>
        <p:nvSpPr>
          <p:cNvPr id="4" name="!!Arc 63">
            <a:extLst>
              <a:ext uri="{FF2B5EF4-FFF2-40B4-BE49-F238E27FC236}">
                <a16:creationId xmlns:a16="http://schemas.microsoft.com/office/drawing/2014/main" id="{A7DB8E92-9B2D-FC03-F999-7F33A42273E1}"/>
              </a:ext>
            </a:extLst>
          </p:cNvPr>
          <p:cNvSpPr/>
          <p:nvPr userDrawn="1"/>
        </p:nvSpPr>
        <p:spPr bwMode="auto">
          <a:xfrm>
            <a:off x="5642090" y="496281"/>
            <a:ext cx="302608" cy="302606"/>
          </a:xfrm>
          <a:prstGeom prst="arc">
            <a:avLst>
              <a:gd name="adj1" fmla="val 1943802"/>
              <a:gd name="adj2" fmla="val 10789037"/>
            </a:avLst>
          </a:prstGeom>
          <a:ln w="12700" cap="rnd">
            <a:gradFill flip="none" rotWithShape="1">
              <a:gsLst>
                <a:gs pos="0">
                  <a:srgbClr val="0078D4"/>
                </a:gs>
                <a:gs pos="100000">
                  <a:srgbClr val="C03BC4"/>
                </a:gs>
              </a:gsLst>
              <a:lin ang="0" scaled="1"/>
              <a:tileRect/>
            </a:gra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5" name="!!Arc 64">
            <a:extLst>
              <a:ext uri="{FF2B5EF4-FFF2-40B4-BE49-F238E27FC236}">
                <a16:creationId xmlns:a16="http://schemas.microsoft.com/office/drawing/2014/main" id="{3CA35E64-20A9-8677-DACF-B4F37692A433}"/>
              </a:ext>
            </a:extLst>
          </p:cNvPr>
          <p:cNvSpPr/>
          <p:nvPr userDrawn="1"/>
        </p:nvSpPr>
        <p:spPr bwMode="auto">
          <a:xfrm>
            <a:off x="5944698" y="496281"/>
            <a:ext cx="302608" cy="302606"/>
          </a:xfrm>
          <a:prstGeom prst="arc">
            <a:avLst>
              <a:gd name="adj1" fmla="val 15837"/>
              <a:gd name="adj2" fmla="val 10809278"/>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6" name="!!Arc 65">
            <a:extLst>
              <a:ext uri="{FF2B5EF4-FFF2-40B4-BE49-F238E27FC236}">
                <a16:creationId xmlns:a16="http://schemas.microsoft.com/office/drawing/2014/main" id="{3E9BD2A1-CF1E-5A84-724A-EFD44CBBB59E}"/>
              </a:ext>
            </a:extLst>
          </p:cNvPr>
          <p:cNvSpPr/>
          <p:nvPr userDrawn="1"/>
        </p:nvSpPr>
        <p:spPr bwMode="auto">
          <a:xfrm>
            <a:off x="5642090" y="496281"/>
            <a:ext cx="302608" cy="302606"/>
          </a:xfrm>
          <a:prstGeom prst="arc">
            <a:avLst>
              <a:gd name="adj1" fmla="val 10800800"/>
              <a:gd name="adj2" fmla="val 21592710"/>
            </a:avLst>
          </a:prstGeom>
          <a:ln w="12700" cap="rnd">
            <a:gradFill flip="none" rotWithShape="1">
              <a:gsLst>
                <a:gs pos="75000">
                  <a:srgbClr val="0078D4"/>
                </a:gs>
                <a:gs pos="100000">
                  <a:srgbClr val="657076"/>
                </a:gs>
              </a:gsLst>
              <a:lin ang="0" scaled="1"/>
              <a:tileRect/>
            </a:gra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9" name="!!Arc 66">
            <a:extLst>
              <a:ext uri="{FF2B5EF4-FFF2-40B4-BE49-F238E27FC236}">
                <a16:creationId xmlns:a16="http://schemas.microsoft.com/office/drawing/2014/main" id="{37C2FD23-CA33-08D2-A47F-4EE07E74572E}"/>
              </a:ext>
            </a:extLst>
          </p:cNvPr>
          <p:cNvSpPr/>
          <p:nvPr userDrawn="1"/>
        </p:nvSpPr>
        <p:spPr bwMode="auto">
          <a:xfrm>
            <a:off x="5944698" y="496281"/>
            <a:ext cx="302608" cy="302606"/>
          </a:xfrm>
          <a:prstGeom prst="arc">
            <a:avLst>
              <a:gd name="adj1" fmla="val 12542568"/>
              <a:gd name="adj2" fmla="val 19882402"/>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10" name="!!Arc 84">
            <a:extLst>
              <a:ext uri="{FF2B5EF4-FFF2-40B4-BE49-F238E27FC236}">
                <a16:creationId xmlns:a16="http://schemas.microsoft.com/office/drawing/2014/main" id="{D8AB9354-6B70-0EBE-F54B-7BC40D54AF89}"/>
              </a:ext>
            </a:extLst>
          </p:cNvPr>
          <p:cNvSpPr/>
          <p:nvPr userDrawn="1"/>
        </p:nvSpPr>
        <p:spPr bwMode="auto">
          <a:xfrm>
            <a:off x="6247303" y="496281"/>
            <a:ext cx="302608" cy="302606"/>
          </a:xfrm>
          <a:prstGeom prst="arc">
            <a:avLst>
              <a:gd name="adj1" fmla="val 48023"/>
              <a:gd name="adj2" fmla="val 8829956"/>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11" name="!!Arc 85">
            <a:extLst>
              <a:ext uri="{FF2B5EF4-FFF2-40B4-BE49-F238E27FC236}">
                <a16:creationId xmlns:a16="http://schemas.microsoft.com/office/drawing/2014/main" id="{CAA73C7D-3F5D-D6A6-4069-423E3FD385B0}"/>
              </a:ext>
            </a:extLst>
          </p:cNvPr>
          <p:cNvSpPr/>
          <p:nvPr userDrawn="1"/>
        </p:nvSpPr>
        <p:spPr bwMode="auto">
          <a:xfrm>
            <a:off x="6247303" y="496281"/>
            <a:ext cx="302608" cy="302606"/>
          </a:xfrm>
          <a:prstGeom prst="arc">
            <a:avLst>
              <a:gd name="adj1" fmla="val 10780739"/>
              <a:gd name="adj2" fmla="val 39501"/>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13" name="Oval 12">
            <a:extLst>
              <a:ext uri="{FF2B5EF4-FFF2-40B4-BE49-F238E27FC236}">
                <a16:creationId xmlns:a16="http://schemas.microsoft.com/office/drawing/2014/main" id="{AF602BE0-62FF-A4DE-1413-3DF2B451EE62}"/>
              </a:ext>
            </a:extLst>
          </p:cNvPr>
          <p:cNvSpPr>
            <a:spLocks noChangeAspect="1"/>
          </p:cNvSpPr>
          <p:nvPr userDrawn="1"/>
        </p:nvSpPr>
        <p:spPr bwMode="auto">
          <a:xfrm>
            <a:off x="6031994" y="583576"/>
            <a:ext cx="128016" cy="128016"/>
          </a:xfrm>
          <a:prstGeom prst="ellipse">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40426" fontAlgn="base">
              <a:lnSpc>
                <a:spcPct val="90000"/>
              </a:lnSpc>
              <a:spcBef>
                <a:spcPct val="0"/>
              </a:spcBef>
              <a:spcAft>
                <a:spcPct val="0"/>
              </a:spcAft>
            </a:pPr>
            <a:r>
              <a:rPr lang="en-US" sz="100" kern="0">
                <a:noFill/>
                <a:latin typeface="Segoe UI Variable Display Semib" pitchFamily="2" charset="0"/>
                <a:cs typeface="Segoe UI" panose="020B0502040204020203" pitchFamily="34" charset="0"/>
              </a:rPr>
              <a:t>Copilot </a:t>
            </a:r>
            <a:br>
              <a:rPr lang="en-US" sz="100" kern="0">
                <a:noFill/>
                <a:latin typeface="Segoe UI Variable Display Semib" pitchFamily="2" charset="0"/>
                <a:cs typeface="Segoe UI" panose="020B0502040204020203" pitchFamily="34" charset="0"/>
              </a:rPr>
            </a:br>
            <a:r>
              <a:rPr lang="en-US" sz="100" kern="0">
                <a:noFill/>
                <a:latin typeface="Segoe UI Variable Display Semib" pitchFamily="2" charset="0"/>
                <a:cs typeface="Segoe UI" panose="020B0502040204020203" pitchFamily="34" charset="0"/>
              </a:rPr>
              <a:t>stack</a:t>
            </a:r>
          </a:p>
        </p:txBody>
      </p:sp>
      <p:sp>
        <p:nvSpPr>
          <p:cNvPr id="14" name="Oval 13">
            <a:extLst>
              <a:ext uri="{FF2B5EF4-FFF2-40B4-BE49-F238E27FC236}">
                <a16:creationId xmlns:a16="http://schemas.microsoft.com/office/drawing/2014/main" id="{2F302D2E-BCA9-7FEF-10C3-5045443E24D1}"/>
              </a:ext>
            </a:extLst>
          </p:cNvPr>
          <p:cNvSpPr>
            <a:spLocks noChangeAspect="1"/>
          </p:cNvSpPr>
          <p:nvPr userDrawn="1"/>
        </p:nvSpPr>
        <p:spPr bwMode="auto">
          <a:xfrm>
            <a:off x="6334599" y="583576"/>
            <a:ext cx="128016" cy="128016"/>
          </a:xfrm>
          <a:prstGeom prst="ellipse">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40426" fontAlgn="base">
              <a:lnSpc>
                <a:spcPct val="90000"/>
              </a:lnSpc>
              <a:spcBef>
                <a:spcPct val="0"/>
              </a:spcBef>
              <a:spcAft>
                <a:spcPct val="0"/>
              </a:spcAft>
            </a:pPr>
            <a:r>
              <a:rPr lang="en-US" sz="100" kern="0">
                <a:noFill/>
                <a:latin typeface="Segoe UI Variable Display Semib" pitchFamily="2" charset="0"/>
                <a:cs typeface="Segoe UI" panose="020B0502040204020203" pitchFamily="34" charset="0"/>
              </a:rPr>
              <a:t>Copilot+ PC</a:t>
            </a:r>
          </a:p>
        </p:txBody>
      </p:sp>
      <p:sp>
        <p:nvSpPr>
          <p:cNvPr id="15" name="Oval 14">
            <a:extLst>
              <a:ext uri="{FF2B5EF4-FFF2-40B4-BE49-F238E27FC236}">
                <a16:creationId xmlns:a16="http://schemas.microsoft.com/office/drawing/2014/main" id="{871C06F7-05AA-EC16-EE90-9800CB94B5D7}"/>
              </a:ext>
            </a:extLst>
          </p:cNvPr>
          <p:cNvSpPr>
            <a:spLocks noChangeAspect="1"/>
          </p:cNvSpPr>
          <p:nvPr userDrawn="1"/>
        </p:nvSpPr>
        <p:spPr bwMode="auto">
          <a:xfrm>
            <a:off x="5720242" y="574432"/>
            <a:ext cx="146304" cy="146304"/>
          </a:xfrm>
          <a:prstGeom prst="ellipse">
            <a:avLst/>
          </a:prstGeom>
          <a:gradFill flip="none" rotWithShape="1">
            <a:gsLst>
              <a:gs pos="80000">
                <a:srgbClr val="0078D4"/>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740426" fontAlgn="base">
              <a:lnSpc>
                <a:spcPct val="90000"/>
              </a:lnSpc>
              <a:spcBef>
                <a:spcPct val="0"/>
              </a:spcBef>
              <a:spcAft>
                <a:spcPct val="0"/>
              </a:spcAft>
            </a:pPr>
            <a:r>
              <a:rPr lang="en-US" sz="100" kern="0">
                <a:noFill/>
                <a:latin typeface="Segoe UI Variable Display Semib" pitchFamily="2" charset="0"/>
                <a:cs typeface="Segoe UI" panose="020B0502040204020203" pitchFamily="34" charset="0"/>
              </a:rPr>
              <a:t>Microsoft </a:t>
            </a:r>
            <a:br>
              <a:rPr lang="en-US" sz="100" kern="0">
                <a:noFill/>
                <a:latin typeface="Segoe UI Variable Display Semib" pitchFamily="2" charset="0"/>
                <a:cs typeface="Segoe UI" panose="020B0502040204020203" pitchFamily="34" charset="0"/>
              </a:rPr>
            </a:br>
            <a:r>
              <a:rPr lang="en-US" sz="100" kern="0">
                <a:noFill/>
                <a:latin typeface="Segoe UI Variable Display Semib" pitchFamily="2" charset="0"/>
                <a:cs typeface="Segoe UI" panose="020B0502040204020203" pitchFamily="34" charset="0"/>
              </a:rPr>
              <a:t>Copilot</a:t>
            </a:r>
          </a:p>
        </p:txBody>
      </p:sp>
    </p:spTree>
    <p:extLst>
      <p:ext uri="{BB962C8B-B14F-4D97-AF65-F5344CB8AC3E}">
        <p14:creationId xmlns:p14="http://schemas.microsoft.com/office/powerpoint/2010/main" val="5504868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2_Breadcumb">
    <p:spTree>
      <p:nvGrpSpPr>
        <p:cNvPr id="1" name=""/>
        <p:cNvGrpSpPr/>
        <p:nvPr/>
      </p:nvGrpSpPr>
      <p:grpSpPr>
        <a:xfrm>
          <a:off x="0" y="0"/>
          <a:ext cx="0" cy="0"/>
          <a:chOff x="0" y="0"/>
          <a:chExt cx="0" cy="0"/>
        </a:xfrm>
      </p:grpSpPr>
      <p:sp>
        <p:nvSpPr>
          <p:cNvPr id="2" name="!!Arc 63">
            <a:extLst>
              <a:ext uri="{FF2B5EF4-FFF2-40B4-BE49-F238E27FC236}">
                <a16:creationId xmlns:a16="http://schemas.microsoft.com/office/drawing/2014/main" id="{DDD88BB8-CAC4-6A91-BF57-25C699EA9181}"/>
              </a:ext>
            </a:extLst>
          </p:cNvPr>
          <p:cNvSpPr/>
          <p:nvPr userDrawn="1"/>
        </p:nvSpPr>
        <p:spPr bwMode="auto">
          <a:xfrm>
            <a:off x="5642090" y="496281"/>
            <a:ext cx="302608" cy="302606"/>
          </a:xfrm>
          <a:prstGeom prst="arc">
            <a:avLst>
              <a:gd name="adj1" fmla="val 1943802"/>
              <a:gd name="adj2" fmla="val 10789037"/>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3" name="!!Arc 64">
            <a:extLst>
              <a:ext uri="{FF2B5EF4-FFF2-40B4-BE49-F238E27FC236}">
                <a16:creationId xmlns:a16="http://schemas.microsoft.com/office/drawing/2014/main" id="{73A39C57-858A-EEDF-0B08-15D815A8798F}"/>
              </a:ext>
            </a:extLst>
          </p:cNvPr>
          <p:cNvSpPr/>
          <p:nvPr userDrawn="1"/>
        </p:nvSpPr>
        <p:spPr bwMode="auto">
          <a:xfrm>
            <a:off x="5944698" y="496281"/>
            <a:ext cx="302608" cy="302606"/>
          </a:xfrm>
          <a:prstGeom prst="arc">
            <a:avLst>
              <a:gd name="adj1" fmla="val 15837"/>
              <a:gd name="adj2" fmla="val 10809278"/>
            </a:avLst>
          </a:prstGeom>
          <a:ln w="12700" cap="rnd">
            <a:gradFill flip="none" rotWithShape="1">
              <a:gsLst>
                <a:gs pos="100000">
                  <a:srgbClr val="657076"/>
                </a:gs>
                <a:gs pos="0">
                  <a:srgbClr val="657076"/>
                </a:gs>
                <a:gs pos="10000">
                  <a:srgbClr val="0078D4"/>
                </a:gs>
                <a:gs pos="90000">
                  <a:srgbClr val="C03BC4"/>
                </a:gs>
              </a:gsLst>
              <a:lin ang="0" scaled="1"/>
              <a:tileRect/>
            </a:gra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7" name="!!Arc 65">
            <a:extLst>
              <a:ext uri="{FF2B5EF4-FFF2-40B4-BE49-F238E27FC236}">
                <a16:creationId xmlns:a16="http://schemas.microsoft.com/office/drawing/2014/main" id="{0C29C9D1-1542-88E8-4C4E-6DA2A33E7AF4}"/>
              </a:ext>
            </a:extLst>
          </p:cNvPr>
          <p:cNvSpPr/>
          <p:nvPr userDrawn="1"/>
        </p:nvSpPr>
        <p:spPr bwMode="auto">
          <a:xfrm>
            <a:off x="5642090" y="496281"/>
            <a:ext cx="302608" cy="302606"/>
          </a:xfrm>
          <a:prstGeom prst="arc">
            <a:avLst>
              <a:gd name="adj1" fmla="val 10800800"/>
              <a:gd name="adj2" fmla="val 21592710"/>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8" name="!!Arc 66">
            <a:extLst>
              <a:ext uri="{FF2B5EF4-FFF2-40B4-BE49-F238E27FC236}">
                <a16:creationId xmlns:a16="http://schemas.microsoft.com/office/drawing/2014/main" id="{20C4C6B3-E7CB-5F8A-CAD8-05CFC19F7A2E}"/>
              </a:ext>
            </a:extLst>
          </p:cNvPr>
          <p:cNvSpPr/>
          <p:nvPr userDrawn="1"/>
        </p:nvSpPr>
        <p:spPr bwMode="auto">
          <a:xfrm>
            <a:off x="5944698" y="496281"/>
            <a:ext cx="302608" cy="302606"/>
          </a:xfrm>
          <a:prstGeom prst="arc">
            <a:avLst>
              <a:gd name="adj1" fmla="val 12542568"/>
              <a:gd name="adj2" fmla="val 19882402"/>
            </a:avLst>
          </a:prstGeom>
          <a:ln w="12700" cap="rnd">
            <a:solidFill>
              <a:srgbClr val="0078D4"/>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12" name="!!Arc 84">
            <a:extLst>
              <a:ext uri="{FF2B5EF4-FFF2-40B4-BE49-F238E27FC236}">
                <a16:creationId xmlns:a16="http://schemas.microsoft.com/office/drawing/2014/main" id="{33504FF3-9A73-BFE5-0B0F-6854AB4E6F8F}"/>
              </a:ext>
            </a:extLst>
          </p:cNvPr>
          <p:cNvSpPr/>
          <p:nvPr userDrawn="1"/>
        </p:nvSpPr>
        <p:spPr bwMode="auto">
          <a:xfrm>
            <a:off x="6247303" y="496281"/>
            <a:ext cx="302608" cy="302606"/>
          </a:xfrm>
          <a:prstGeom prst="arc">
            <a:avLst>
              <a:gd name="adj1" fmla="val 48023"/>
              <a:gd name="adj2" fmla="val 8829956"/>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22" name="!!Arc 85">
            <a:extLst>
              <a:ext uri="{FF2B5EF4-FFF2-40B4-BE49-F238E27FC236}">
                <a16:creationId xmlns:a16="http://schemas.microsoft.com/office/drawing/2014/main" id="{6F415272-88BF-D8D9-63D9-1436B7C2A205}"/>
              </a:ext>
            </a:extLst>
          </p:cNvPr>
          <p:cNvSpPr/>
          <p:nvPr userDrawn="1"/>
        </p:nvSpPr>
        <p:spPr bwMode="auto">
          <a:xfrm>
            <a:off x="6247303" y="496281"/>
            <a:ext cx="302608" cy="302606"/>
          </a:xfrm>
          <a:prstGeom prst="arc">
            <a:avLst>
              <a:gd name="adj1" fmla="val 10780739"/>
              <a:gd name="adj2" fmla="val 39501"/>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23" name="Oval 22">
            <a:extLst>
              <a:ext uri="{FF2B5EF4-FFF2-40B4-BE49-F238E27FC236}">
                <a16:creationId xmlns:a16="http://schemas.microsoft.com/office/drawing/2014/main" id="{AB82892E-7F55-398C-E48E-C14493EC551A}"/>
              </a:ext>
            </a:extLst>
          </p:cNvPr>
          <p:cNvSpPr>
            <a:spLocks noChangeAspect="1"/>
          </p:cNvSpPr>
          <p:nvPr userDrawn="1"/>
        </p:nvSpPr>
        <p:spPr bwMode="auto">
          <a:xfrm>
            <a:off x="6022850" y="574432"/>
            <a:ext cx="146304" cy="146304"/>
          </a:xfrm>
          <a:prstGeom prst="ellipse">
            <a:avLst/>
          </a:prstGeom>
          <a:gradFill flip="none" rotWithShape="1">
            <a:gsLst>
              <a:gs pos="80000">
                <a:srgbClr val="0078D4"/>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740426" fontAlgn="base">
              <a:lnSpc>
                <a:spcPct val="90000"/>
              </a:lnSpc>
              <a:spcBef>
                <a:spcPct val="0"/>
              </a:spcBef>
              <a:spcAft>
                <a:spcPct val="0"/>
              </a:spcAft>
            </a:pPr>
            <a:r>
              <a:rPr lang="en-US" sz="200" kern="0">
                <a:noFill/>
                <a:latin typeface="Segoe UI Variable Display Semib" pitchFamily="2" charset="0"/>
                <a:cs typeface="Segoe UI" panose="020B0502040204020203" pitchFamily="34" charset="0"/>
              </a:rPr>
              <a:t>Copilot </a:t>
            </a:r>
            <a:br>
              <a:rPr lang="en-US" sz="200" kern="0">
                <a:noFill/>
                <a:latin typeface="Segoe UI Variable Display Semib" pitchFamily="2" charset="0"/>
                <a:cs typeface="Segoe UI" panose="020B0502040204020203" pitchFamily="34" charset="0"/>
              </a:rPr>
            </a:br>
            <a:r>
              <a:rPr lang="en-US" sz="200" kern="0">
                <a:noFill/>
                <a:latin typeface="Segoe UI Variable Display Semib" pitchFamily="2" charset="0"/>
                <a:cs typeface="Segoe UI" panose="020B0502040204020203" pitchFamily="34" charset="0"/>
              </a:rPr>
              <a:t>stack</a:t>
            </a:r>
          </a:p>
        </p:txBody>
      </p:sp>
      <p:sp>
        <p:nvSpPr>
          <p:cNvPr id="24" name="Oval 23">
            <a:extLst>
              <a:ext uri="{FF2B5EF4-FFF2-40B4-BE49-F238E27FC236}">
                <a16:creationId xmlns:a16="http://schemas.microsoft.com/office/drawing/2014/main" id="{BF9A3F79-FCAE-10E3-3025-82CDCE2FF0BE}"/>
              </a:ext>
            </a:extLst>
          </p:cNvPr>
          <p:cNvSpPr>
            <a:spLocks noChangeAspect="1"/>
          </p:cNvSpPr>
          <p:nvPr userDrawn="1"/>
        </p:nvSpPr>
        <p:spPr bwMode="auto">
          <a:xfrm>
            <a:off x="6334599" y="583576"/>
            <a:ext cx="128016" cy="128016"/>
          </a:xfrm>
          <a:prstGeom prst="ellipse">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40426" fontAlgn="base">
              <a:lnSpc>
                <a:spcPct val="90000"/>
              </a:lnSpc>
              <a:spcBef>
                <a:spcPct val="0"/>
              </a:spcBef>
              <a:spcAft>
                <a:spcPct val="0"/>
              </a:spcAft>
            </a:pPr>
            <a:r>
              <a:rPr lang="en-US" sz="100" kern="0">
                <a:noFill/>
                <a:latin typeface="Segoe UI Variable Display Semib" pitchFamily="2" charset="0"/>
                <a:cs typeface="Segoe UI" panose="020B0502040204020203" pitchFamily="34" charset="0"/>
              </a:rPr>
              <a:t>Copilot+ PC</a:t>
            </a:r>
          </a:p>
        </p:txBody>
      </p:sp>
      <p:sp>
        <p:nvSpPr>
          <p:cNvPr id="25" name="Oval 24">
            <a:extLst>
              <a:ext uri="{FF2B5EF4-FFF2-40B4-BE49-F238E27FC236}">
                <a16:creationId xmlns:a16="http://schemas.microsoft.com/office/drawing/2014/main" id="{83BB9F02-A679-AD25-A50E-C79D2415ACBC}"/>
              </a:ext>
            </a:extLst>
          </p:cNvPr>
          <p:cNvSpPr>
            <a:spLocks noChangeAspect="1"/>
          </p:cNvSpPr>
          <p:nvPr userDrawn="1"/>
        </p:nvSpPr>
        <p:spPr bwMode="auto">
          <a:xfrm>
            <a:off x="5729386" y="583576"/>
            <a:ext cx="128016" cy="128016"/>
          </a:xfrm>
          <a:prstGeom prst="ellipse">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40426" fontAlgn="base">
              <a:lnSpc>
                <a:spcPct val="90000"/>
              </a:lnSpc>
              <a:spcBef>
                <a:spcPct val="0"/>
              </a:spcBef>
              <a:spcAft>
                <a:spcPct val="0"/>
              </a:spcAft>
            </a:pPr>
            <a:r>
              <a:rPr lang="en-US" sz="100" kern="0">
                <a:noFill/>
                <a:latin typeface="Segoe UI Variable Display Semib" pitchFamily="2" charset="0"/>
                <a:cs typeface="Segoe UI" panose="020B0502040204020203" pitchFamily="34" charset="0"/>
              </a:rPr>
              <a:t>Microsoft </a:t>
            </a:r>
            <a:br>
              <a:rPr lang="en-US" sz="100" kern="0">
                <a:noFill/>
                <a:latin typeface="Segoe UI Variable Display Semib" pitchFamily="2" charset="0"/>
                <a:cs typeface="Segoe UI" panose="020B0502040204020203" pitchFamily="34" charset="0"/>
              </a:rPr>
            </a:br>
            <a:r>
              <a:rPr lang="en-US" sz="100" kern="0">
                <a:noFill/>
                <a:latin typeface="Segoe UI Variable Display Semib" pitchFamily="2" charset="0"/>
                <a:cs typeface="Segoe UI" panose="020B0502040204020203" pitchFamily="34" charset="0"/>
              </a:rPr>
              <a:t>Copilot</a:t>
            </a:r>
          </a:p>
        </p:txBody>
      </p:sp>
    </p:spTree>
    <p:extLst>
      <p:ext uri="{BB962C8B-B14F-4D97-AF65-F5344CB8AC3E}">
        <p14:creationId xmlns:p14="http://schemas.microsoft.com/office/powerpoint/2010/main" val="21707256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_Breadcrumb">
    <p:spTree>
      <p:nvGrpSpPr>
        <p:cNvPr id="1" name=""/>
        <p:cNvGrpSpPr/>
        <p:nvPr/>
      </p:nvGrpSpPr>
      <p:grpSpPr>
        <a:xfrm>
          <a:off x="0" y="0"/>
          <a:ext cx="0" cy="0"/>
          <a:chOff x="0" y="0"/>
          <a:chExt cx="0" cy="0"/>
        </a:xfrm>
      </p:grpSpPr>
      <p:sp>
        <p:nvSpPr>
          <p:cNvPr id="3" name="!!Arc 63">
            <a:extLst>
              <a:ext uri="{FF2B5EF4-FFF2-40B4-BE49-F238E27FC236}">
                <a16:creationId xmlns:a16="http://schemas.microsoft.com/office/drawing/2014/main" id="{E0D7D2F7-05D7-D4C1-58E9-6AAFC25FB6C9}"/>
              </a:ext>
            </a:extLst>
          </p:cNvPr>
          <p:cNvSpPr/>
          <p:nvPr userDrawn="1"/>
        </p:nvSpPr>
        <p:spPr bwMode="auto">
          <a:xfrm>
            <a:off x="5642090" y="496281"/>
            <a:ext cx="302608" cy="302606"/>
          </a:xfrm>
          <a:prstGeom prst="arc">
            <a:avLst>
              <a:gd name="adj1" fmla="val 1943802"/>
              <a:gd name="adj2" fmla="val 10789037"/>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4" name="!!Arc 64">
            <a:extLst>
              <a:ext uri="{FF2B5EF4-FFF2-40B4-BE49-F238E27FC236}">
                <a16:creationId xmlns:a16="http://schemas.microsoft.com/office/drawing/2014/main" id="{55EC72ED-1843-3392-C905-7A5B9CB0237C}"/>
              </a:ext>
            </a:extLst>
          </p:cNvPr>
          <p:cNvSpPr/>
          <p:nvPr userDrawn="1"/>
        </p:nvSpPr>
        <p:spPr bwMode="auto">
          <a:xfrm>
            <a:off x="5944698" y="496281"/>
            <a:ext cx="302608" cy="302606"/>
          </a:xfrm>
          <a:prstGeom prst="arc">
            <a:avLst>
              <a:gd name="adj1" fmla="val 15837"/>
              <a:gd name="adj2" fmla="val 10809278"/>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5" name="!!Arc 65">
            <a:extLst>
              <a:ext uri="{FF2B5EF4-FFF2-40B4-BE49-F238E27FC236}">
                <a16:creationId xmlns:a16="http://schemas.microsoft.com/office/drawing/2014/main" id="{B6C24CCF-E664-0FE0-00F5-FFF7419DA729}"/>
              </a:ext>
            </a:extLst>
          </p:cNvPr>
          <p:cNvSpPr/>
          <p:nvPr userDrawn="1"/>
        </p:nvSpPr>
        <p:spPr bwMode="auto">
          <a:xfrm>
            <a:off x="5642090" y="496281"/>
            <a:ext cx="302608" cy="302606"/>
          </a:xfrm>
          <a:prstGeom prst="arc">
            <a:avLst>
              <a:gd name="adj1" fmla="val 10800800"/>
              <a:gd name="adj2" fmla="val 21592710"/>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6" name="!!Arc 66">
            <a:extLst>
              <a:ext uri="{FF2B5EF4-FFF2-40B4-BE49-F238E27FC236}">
                <a16:creationId xmlns:a16="http://schemas.microsoft.com/office/drawing/2014/main" id="{87662079-536E-307A-C886-8201E7C64E94}"/>
              </a:ext>
            </a:extLst>
          </p:cNvPr>
          <p:cNvSpPr/>
          <p:nvPr userDrawn="1"/>
        </p:nvSpPr>
        <p:spPr bwMode="auto">
          <a:xfrm>
            <a:off x="5944698" y="496281"/>
            <a:ext cx="302608" cy="302606"/>
          </a:xfrm>
          <a:prstGeom prst="arc">
            <a:avLst>
              <a:gd name="adj1" fmla="val 12542568"/>
              <a:gd name="adj2" fmla="val 19882402"/>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7" name="!!Arc 84">
            <a:extLst>
              <a:ext uri="{FF2B5EF4-FFF2-40B4-BE49-F238E27FC236}">
                <a16:creationId xmlns:a16="http://schemas.microsoft.com/office/drawing/2014/main" id="{BCFFDBA7-B67B-DA1D-B664-DB77CB3168E1}"/>
              </a:ext>
            </a:extLst>
          </p:cNvPr>
          <p:cNvSpPr/>
          <p:nvPr userDrawn="1"/>
        </p:nvSpPr>
        <p:spPr bwMode="auto">
          <a:xfrm>
            <a:off x="6247303" y="496281"/>
            <a:ext cx="302608" cy="302606"/>
          </a:xfrm>
          <a:prstGeom prst="arc">
            <a:avLst>
              <a:gd name="adj1" fmla="val 48023"/>
              <a:gd name="adj2" fmla="val 8829956"/>
            </a:avLst>
          </a:prstGeom>
          <a:ln w="12700" cap="rnd">
            <a:gradFill flip="none" rotWithShape="1">
              <a:gsLst>
                <a:gs pos="100000">
                  <a:srgbClr val="0078D4"/>
                </a:gs>
                <a:gs pos="0">
                  <a:srgbClr val="0078D4"/>
                </a:gs>
                <a:gs pos="88000">
                  <a:srgbClr val="C03BC4"/>
                </a:gs>
              </a:gsLst>
              <a:lin ang="0" scaled="1"/>
              <a:tileRect/>
            </a:gra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8" name="!!Arc 85">
            <a:extLst>
              <a:ext uri="{FF2B5EF4-FFF2-40B4-BE49-F238E27FC236}">
                <a16:creationId xmlns:a16="http://schemas.microsoft.com/office/drawing/2014/main" id="{AEAD2A93-22B5-E83E-CAB0-09C7C317E96E}"/>
              </a:ext>
            </a:extLst>
          </p:cNvPr>
          <p:cNvSpPr/>
          <p:nvPr userDrawn="1"/>
        </p:nvSpPr>
        <p:spPr bwMode="auto">
          <a:xfrm>
            <a:off x="6247303" y="496281"/>
            <a:ext cx="302608" cy="302606"/>
          </a:xfrm>
          <a:prstGeom prst="arc">
            <a:avLst>
              <a:gd name="adj1" fmla="val 10780739"/>
              <a:gd name="adj2" fmla="val 39501"/>
            </a:avLst>
          </a:prstGeom>
          <a:ln w="12700" cap="rnd">
            <a:gradFill flip="none" rotWithShape="1">
              <a:gsLst>
                <a:gs pos="80000">
                  <a:srgbClr val="0078D4"/>
                </a:gs>
                <a:gs pos="100000">
                  <a:srgbClr val="657076"/>
                </a:gs>
              </a:gsLst>
              <a:lin ang="10800000" scaled="1"/>
              <a:tileRect/>
            </a:gra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9" name="Oval 8">
            <a:extLst>
              <a:ext uri="{FF2B5EF4-FFF2-40B4-BE49-F238E27FC236}">
                <a16:creationId xmlns:a16="http://schemas.microsoft.com/office/drawing/2014/main" id="{72F0F9D6-B350-AA5C-1B88-A32EF594A047}"/>
              </a:ext>
            </a:extLst>
          </p:cNvPr>
          <p:cNvSpPr>
            <a:spLocks noChangeAspect="1"/>
          </p:cNvSpPr>
          <p:nvPr userDrawn="1"/>
        </p:nvSpPr>
        <p:spPr bwMode="auto">
          <a:xfrm>
            <a:off x="6031994" y="583576"/>
            <a:ext cx="128016" cy="128016"/>
          </a:xfrm>
          <a:prstGeom prst="ellipse">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40426" fontAlgn="base">
              <a:lnSpc>
                <a:spcPct val="90000"/>
              </a:lnSpc>
              <a:spcBef>
                <a:spcPct val="0"/>
              </a:spcBef>
              <a:spcAft>
                <a:spcPct val="0"/>
              </a:spcAft>
            </a:pPr>
            <a:r>
              <a:rPr lang="en-US" sz="100" kern="0">
                <a:noFill/>
                <a:latin typeface="Segoe UI Variable Display Semib" pitchFamily="2" charset="0"/>
                <a:cs typeface="Segoe UI" panose="020B0502040204020203" pitchFamily="34" charset="0"/>
              </a:rPr>
              <a:t>Copilot </a:t>
            </a:r>
            <a:br>
              <a:rPr lang="en-US" sz="100" kern="0">
                <a:noFill/>
                <a:latin typeface="Segoe UI Variable Display Semib" pitchFamily="2" charset="0"/>
                <a:cs typeface="Segoe UI" panose="020B0502040204020203" pitchFamily="34" charset="0"/>
              </a:rPr>
            </a:br>
            <a:r>
              <a:rPr lang="en-US" sz="100" kern="0">
                <a:noFill/>
                <a:latin typeface="Segoe UI Variable Display Semib" pitchFamily="2" charset="0"/>
                <a:cs typeface="Segoe UI" panose="020B0502040204020203" pitchFamily="34" charset="0"/>
              </a:rPr>
              <a:t>stack</a:t>
            </a:r>
          </a:p>
        </p:txBody>
      </p:sp>
      <p:sp>
        <p:nvSpPr>
          <p:cNvPr id="10" name="Oval 9">
            <a:extLst>
              <a:ext uri="{FF2B5EF4-FFF2-40B4-BE49-F238E27FC236}">
                <a16:creationId xmlns:a16="http://schemas.microsoft.com/office/drawing/2014/main" id="{11851552-81CC-BE24-D97B-5CA0A82ECFB3}"/>
              </a:ext>
            </a:extLst>
          </p:cNvPr>
          <p:cNvSpPr>
            <a:spLocks noChangeAspect="1"/>
          </p:cNvSpPr>
          <p:nvPr userDrawn="1"/>
        </p:nvSpPr>
        <p:spPr bwMode="auto">
          <a:xfrm>
            <a:off x="6325455" y="574432"/>
            <a:ext cx="146304" cy="146304"/>
          </a:xfrm>
          <a:prstGeom prst="ellipse">
            <a:avLst/>
          </a:prstGeom>
          <a:gradFill flip="none" rotWithShape="1">
            <a:gsLst>
              <a:gs pos="80000">
                <a:srgbClr val="0078D4"/>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40426" fontAlgn="base">
              <a:lnSpc>
                <a:spcPct val="90000"/>
              </a:lnSpc>
              <a:spcBef>
                <a:spcPct val="0"/>
              </a:spcBef>
              <a:spcAft>
                <a:spcPct val="0"/>
              </a:spcAft>
            </a:pPr>
            <a:r>
              <a:rPr lang="en-US" sz="200" kern="0">
                <a:noFill/>
                <a:latin typeface="Segoe UI Variable Display Semib" pitchFamily="2" charset="0"/>
                <a:cs typeface="Segoe UI" panose="020B0502040204020203" pitchFamily="34" charset="0"/>
              </a:rPr>
              <a:t>Copilot+ PC</a:t>
            </a:r>
          </a:p>
        </p:txBody>
      </p:sp>
      <p:sp>
        <p:nvSpPr>
          <p:cNvPr id="11" name="Oval 10">
            <a:extLst>
              <a:ext uri="{FF2B5EF4-FFF2-40B4-BE49-F238E27FC236}">
                <a16:creationId xmlns:a16="http://schemas.microsoft.com/office/drawing/2014/main" id="{C59A829B-4B79-36F8-7C38-5BCFA72695A1}"/>
              </a:ext>
            </a:extLst>
          </p:cNvPr>
          <p:cNvSpPr>
            <a:spLocks noChangeAspect="1"/>
          </p:cNvSpPr>
          <p:nvPr userDrawn="1"/>
        </p:nvSpPr>
        <p:spPr bwMode="auto">
          <a:xfrm>
            <a:off x="5729386" y="583576"/>
            <a:ext cx="128016" cy="128016"/>
          </a:xfrm>
          <a:prstGeom prst="ellipse">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40426" fontAlgn="base">
              <a:lnSpc>
                <a:spcPct val="90000"/>
              </a:lnSpc>
              <a:spcBef>
                <a:spcPct val="0"/>
              </a:spcBef>
              <a:spcAft>
                <a:spcPct val="0"/>
              </a:spcAft>
            </a:pPr>
            <a:r>
              <a:rPr lang="en-US" sz="100" kern="0">
                <a:noFill/>
                <a:latin typeface="Segoe UI Variable Display Semib" pitchFamily="2" charset="0"/>
                <a:cs typeface="Segoe UI" panose="020B0502040204020203" pitchFamily="34" charset="0"/>
              </a:rPr>
              <a:t>Microsoft </a:t>
            </a:r>
            <a:br>
              <a:rPr lang="en-US" sz="100" kern="0">
                <a:noFill/>
                <a:latin typeface="Segoe UI Variable Display Semib" pitchFamily="2" charset="0"/>
                <a:cs typeface="Segoe UI" panose="020B0502040204020203" pitchFamily="34" charset="0"/>
              </a:rPr>
            </a:br>
            <a:r>
              <a:rPr lang="en-US" sz="100" kern="0">
                <a:noFill/>
                <a:latin typeface="Segoe UI Variable Display Semib" pitchFamily="2" charset="0"/>
                <a:cs typeface="Segoe UI" panose="020B0502040204020203" pitchFamily="34" charset="0"/>
              </a:rPr>
              <a:t>Copilot</a:t>
            </a:r>
          </a:p>
        </p:txBody>
      </p:sp>
    </p:spTree>
    <p:extLst>
      <p:ext uri="{BB962C8B-B14F-4D97-AF65-F5344CB8AC3E}">
        <p14:creationId xmlns:p14="http://schemas.microsoft.com/office/powerpoint/2010/main" val="166471344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326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78528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9296827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75395563"/>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Demo slide 2">
    <p:bg>
      <p:bgPr>
        <a:solidFill>
          <a:srgbClr val="0078D4"/>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2A0325-7A14-9B4C-1C5D-835951DADF9C}"/>
              </a:ext>
            </a:extLst>
          </p:cNvPr>
          <p:cNvSpPr txBox="1"/>
          <p:nvPr userDrawn="1"/>
        </p:nvSpPr>
        <p:spPr>
          <a:xfrm>
            <a:off x="585216" y="2977823"/>
            <a:ext cx="9144000" cy="553998"/>
          </a:xfrm>
          <a:prstGeom prst="rect">
            <a:avLst/>
          </a:prstGeom>
          <a:noFill/>
        </p:spPr>
        <p:txBody>
          <a:bodyPr wrap="square" lIns="0" tIns="0" rIns="0" bIns="0" rtlCol="0">
            <a:spAutoFit/>
          </a:bodyPr>
          <a:lstStyle/>
          <a:p>
            <a:pPr algn="l" defTabSz="932742" rtl="0" eaLnBrk="1" latinLnBrk="0" hangingPunct="1">
              <a:lnSpc>
                <a:spcPct val="90000"/>
              </a:lnSpc>
              <a:spcBef>
                <a:spcPct val="0"/>
              </a:spcBef>
              <a:buNone/>
            </a:pPr>
            <a:r>
              <a:rPr lang="en-US" sz="4000" b="0" kern="1200" cap="none" spc="-50" baseline="0">
                <a:ln w="3175">
                  <a:noFill/>
                </a:ln>
                <a:solidFill>
                  <a:schemeClr val="tx1"/>
                </a:solidFill>
                <a:effectLst/>
                <a:latin typeface="+mj-lt"/>
                <a:ea typeface="+mn-ea"/>
                <a:cs typeface="Segoe UI" pitchFamily="34" charset="0"/>
              </a:rPr>
              <a:t>Video Slide</a:t>
            </a:r>
          </a:p>
        </p:txBody>
      </p:sp>
    </p:spTree>
    <p:extLst>
      <p:ext uri="{BB962C8B-B14F-4D97-AF65-F5344CB8AC3E}">
        <p14:creationId xmlns:p14="http://schemas.microsoft.com/office/powerpoint/2010/main" val="3780565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rgbClr val="225B6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2A0325-7A14-9B4C-1C5D-835951DADF9C}"/>
              </a:ext>
            </a:extLst>
          </p:cNvPr>
          <p:cNvSpPr txBox="1"/>
          <p:nvPr userDrawn="1"/>
        </p:nvSpPr>
        <p:spPr>
          <a:xfrm>
            <a:off x="585216" y="2423825"/>
            <a:ext cx="9144000" cy="1107996"/>
          </a:xfrm>
          <a:prstGeom prst="rect">
            <a:avLst/>
          </a:prstGeom>
          <a:noFill/>
        </p:spPr>
        <p:txBody>
          <a:bodyPr wrap="square" lIns="0" tIns="0" rIns="0" bIns="0" rtlCol="0">
            <a:spAutoFit/>
          </a:bodyPr>
          <a:lstStyle/>
          <a:p>
            <a:pPr algn="l" defTabSz="932742" rtl="0" eaLnBrk="1" latinLnBrk="0" hangingPunct="1">
              <a:lnSpc>
                <a:spcPct val="90000"/>
              </a:lnSpc>
              <a:spcBef>
                <a:spcPct val="0"/>
              </a:spcBef>
              <a:buNone/>
            </a:pPr>
            <a:r>
              <a:rPr lang="en-US" sz="4000" b="0" kern="1200" cap="none" spc="-50" baseline="0">
                <a:ln w="3175">
                  <a:noFill/>
                </a:ln>
                <a:solidFill>
                  <a:schemeClr val="tx1"/>
                </a:solidFill>
                <a:effectLst/>
                <a:latin typeface="+mj-lt"/>
                <a:ea typeface="+mn-ea"/>
                <a:cs typeface="Segoe UI" pitchFamily="34" charset="0"/>
              </a:rPr>
              <a:t>Demo</a:t>
            </a:r>
            <a:br>
              <a:rPr lang="en-US" sz="4000" b="0" kern="1200" cap="none" spc="-50" baseline="0">
                <a:ln w="3175">
                  <a:noFill/>
                </a:ln>
                <a:solidFill>
                  <a:schemeClr val="tx1"/>
                </a:solidFill>
                <a:effectLst/>
                <a:latin typeface="+mj-lt"/>
                <a:ea typeface="+mn-ea"/>
                <a:cs typeface="Segoe UI" pitchFamily="34" charset="0"/>
              </a:rPr>
            </a:br>
            <a:r>
              <a:rPr lang="en-US" sz="4000" b="0" kern="1200" cap="none" spc="-50" baseline="0">
                <a:ln w="3175">
                  <a:noFill/>
                </a:ln>
                <a:solidFill>
                  <a:schemeClr val="tx1"/>
                </a:solidFill>
                <a:effectLst/>
                <a:latin typeface="+mj-lt"/>
                <a:ea typeface="+mn-ea"/>
                <a:cs typeface="Segoe UI" pitchFamily="34" charset="0"/>
              </a:rPr>
              <a:t>Video Slide</a:t>
            </a:r>
          </a:p>
        </p:txBody>
      </p:sp>
    </p:spTree>
    <p:extLst>
      <p:ext uri="{BB962C8B-B14F-4D97-AF65-F5344CB8AC3E}">
        <p14:creationId xmlns:p14="http://schemas.microsoft.com/office/powerpoint/2010/main" val="3380111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3_Demo slide 2">
    <p:bg>
      <p:bgPr>
        <a:solidFill>
          <a:srgbClr val="463668"/>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2A0325-7A14-9B4C-1C5D-835951DADF9C}"/>
              </a:ext>
            </a:extLst>
          </p:cNvPr>
          <p:cNvSpPr txBox="1"/>
          <p:nvPr userDrawn="1"/>
        </p:nvSpPr>
        <p:spPr>
          <a:xfrm>
            <a:off x="585216" y="2423825"/>
            <a:ext cx="9144000" cy="1107996"/>
          </a:xfrm>
          <a:prstGeom prst="rect">
            <a:avLst/>
          </a:prstGeom>
          <a:noFill/>
        </p:spPr>
        <p:txBody>
          <a:bodyPr wrap="square" lIns="0" tIns="0" rIns="0" bIns="0" rtlCol="0">
            <a:spAutoFit/>
          </a:bodyPr>
          <a:lstStyle/>
          <a:p>
            <a:pPr algn="l" defTabSz="932742" rtl="0" eaLnBrk="1" latinLnBrk="0" hangingPunct="1">
              <a:lnSpc>
                <a:spcPct val="90000"/>
              </a:lnSpc>
              <a:spcBef>
                <a:spcPct val="0"/>
              </a:spcBef>
              <a:buNone/>
            </a:pPr>
            <a:r>
              <a:rPr lang="en-US" sz="4000" b="0" kern="1200" cap="none" spc="-50" baseline="0">
                <a:ln w="3175">
                  <a:noFill/>
                </a:ln>
                <a:solidFill>
                  <a:schemeClr val="tx1"/>
                </a:solidFill>
                <a:effectLst/>
                <a:latin typeface="+mj-lt"/>
                <a:ea typeface="+mn-ea"/>
                <a:cs typeface="Segoe UI" pitchFamily="34" charset="0"/>
              </a:rPr>
              <a:t>Ambient</a:t>
            </a:r>
            <a:br>
              <a:rPr lang="en-US" sz="4000" b="0" kern="1200" cap="none" spc="-50" baseline="0">
                <a:ln w="3175">
                  <a:noFill/>
                </a:ln>
                <a:solidFill>
                  <a:schemeClr val="tx1"/>
                </a:solidFill>
                <a:effectLst/>
                <a:latin typeface="+mj-lt"/>
                <a:ea typeface="+mn-ea"/>
                <a:cs typeface="Segoe UI" pitchFamily="34" charset="0"/>
              </a:rPr>
            </a:br>
            <a:r>
              <a:rPr lang="en-US" sz="4000" b="0" kern="1200" cap="none" spc="-50" baseline="0">
                <a:ln w="3175">
                  <a:noFill/>
                </a:ln>
                <a:solidFill>
                  <a:schemeClr val="tx1"/>
                </a:solidFill>
                <a:effectLst/>
                <a:latin typeface="+mj-lt"/>
                <a:ea typeface="+mn-ea"/>
                <a:cs typeface="Segoe UI" pitchFamily="34" charset="0"/>
              </a:rPr>
              <a:t>Video Slide</a:t>
            </a:r>
          </a:p>
        </p:txBody>
      </p:sp>
    </p:spTree>
    <p:extLst>
      <p:ext uri="{BB962C8B-B14F-4D97-AF65-F5344CB8AC3E}">
        <p14:creationId xmlns:p14="http://schemas.microsoft.com/office/powerpoint/2010/main" val="13317633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25849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4_Demo slide 2">
    <p:bg>
      <p:bgPr>
        <a:solidFill>
          <a:srgbClr val="5C4738"/>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2A0325-7A14-9B4C-1C5D-835951DADF9C}"/>
              </a:ext>
            </a:extLst>
          </p:cNvPr>
          <p:cNvSpPr txBox="1"/>
          <p:nvPr userDrawn="1"/>
        </p:nvSpPr>
        <p:spPr>
          <a:xfrm>
            <a:off x="585216" y="2423825"/>
            <a:ext cx="9144000" cy="1107996"/>
          </a:xfrm>
          <a:prstGeom prst="rect">
            <a:avLst/>
          </a:prstGeom>
          <a:noFill/>
        </p:spPr>
        <p:txBody>
          <a:bodyPr wrap="square" lIns="0" tIns="0" rIns="0" bIns="0" rtlCol="0">
            <a:spAutoFit/>
          </a:bodyPr>
          <a:lstStyle/>
          <a:p>
            <a:pPr algn="l" defTabSz="932742" rtl="0" eaLnBrk="1" latinLnBrk="0" hangingPunct="1">
              <a:lnSpc>
                <a:spcPct val="90000"/>
              </a:lnSpc>
              <a:spcBef>
                <a:spcPct val="0"/>
              </a:spcBef>
              <a:buNone/>
            </a:pPr>
            <a:r>
              <a:rPr lang="en-US" sz="4000" b="0" kern="1200" cap="none" spc="-50" baseline="0">
                <a:ln w="3175">
                  <a:noFill/>
                </a:ln>
                <a:solidFill>
                  <a:schemeClr val="tx1"/>
                </a:solidFill>
                <a:effectLst/>
                <a:latin typeface="+mj-lt"/>
                <a:ea typeface="+mn-ea"/>
                <a:cs typeface="Segoe UI" pitchFamily="34" charset="0"/>
              </a:rPr>
              <a:t>Traditional</a:t>
            </a:r>
            <a:br>
              <a:rPr lang="en-US" sz="4000" b="0" kern="1200" cap="none" spc="-50" baseline="0">
                <a:ln w="3175">
                  <a:noFill/>
                </a:ln>
                <a:solidFill>
                  <a:schemeClr val="tx1"/>
                </a:solidFill>
                <a:effectLst/>
                <a:latin typeface="+mj-lt"/>
                <a:ea typeface="+mn-ea"/>
                <a:cs typeface="Segoe UI" pitchFamily="34" charset="0"/>
              </a:rPr>
            </a:br>
            <a:r>
              <a:rPr lang="en-US" sz="4000" b="0" kern="1200" cap="none" spc="-50" baseline="0">
                <a:ln w="3175">
                  <a:noFill/>
                </a:ln>
                <a:solidFill>
                  <a:schemeClr val="tx1"/>
                </a:solidFill>
                <a:effectLst/>
                <a:latin typeface="+mj-lt"/>
                <a:ea typeface="+mn-ea"/>
                <a:cs typeface="Segoe UI" pitchFamily="34" charset="0"/>
              </a:rPr>
              <a:t>Demo</a:t>
            </a:r>
          </a:p>
        </p:txBody>
      </p:sp>
    </p:spTree>
    <p:extLst>
      <p:ext uri="{BB962C8B-B14F-4D97-AF65-F5344CB8AC3E}">
        <p14:creationId xmlns:p14="http://schemas.microsoft.com/office/powerpoint/2010/main" val="3227995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Finding with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2"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0" name="Content Placeholder 3">
            <a:extLst>
              <a:ext uri="{FF2B5EF4-FFF2-40B4-BE49-F238E27FC236}">
                <a16:creationId xmlns:a16="http://schemas.microsoft.com/office/drawing/2014/main" id="{2E499ABE-434C-C083-DDBE-98CC0F6592A2}"/>
              </a:ext>
            </a:extLst>
          </p:cNvPr>
          <p:cNvSpPr>
            <a:spLocks noGrp="1"/>
          </p:cNvSpPr>
          <p:nvPr>
            <p:ph sz="half" idx="2"/>
          </p:nvPr>
        </p:nvSpPr>
        <p:spPr>
          <a:xfrm>
            <a:off x="4381500" y="2015288"/>
            <a:ext cx="6858000" cy="4156912"/>
          </a:xfrm>
        </p:spPr>
        <p:txBody>
          <a:bodyPr>
            <a:normAutofit/>
          </a:bodyPr>
          <a:lstStyle>
            <a:lvl1pPr algn="l">
              <a:lnSpc>
                <a:spcPct val="90000"/>
              </a:lnSpc>
              <a:defRPr sz="2000"/>
            </a:lvl1pPr>
            <a:lvl2pPr algn="l">
              <a:lnSpc>
                <a:spcPct val="90000"/>
              </a:lnSpc>
              <a:defRPr sz="1800"/>
            </a:lvl2pPr>
            <a:lvl3pPr algn="l">
              <a:lnSpc>
                <a:spcPct val="90000"/>
              </a:lnSpc>
              <a:defRPr sz="1600"/>
            </a:lvl3pPr>
            <a:lvl4pPr algn="l">
              <a:lnSpc>
                <a:spcPct val="90000"/>
              </a:lnSpc>
              <a:defRPr sz="1400"/>
            </a:lvl4pPr>
            <a:lvl5pPr algn="l">
              <a:lnSpc>
                <a:spcPct val="9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7CCE25E7-A642-8476-CF51-7E111CFC1403}"/>
              </a:ext>
            </a:extLst>
          </p:cNvPr>
          <p:cNvSpPr>
            <a:spLocks noGrp="1"/>
          </p:cNvSpPr>
          <p:nvPr>
            <p:ph type="dt" sz="half" idx="14"/>
          </p:nvPr>
        </p:nvSpPr>
        <p:spPr/>
        <p:txBody>
          <a:bodyPr/>
          <a:lstStyle/>
          <a:p>
            <a:r>
              <a:rPr lang="en-US"/>
              <a:t>Microsoft confidential</a:t>
            </a:r>
          </a:p>
        </p:txBody>
      </p:sp>
      <p:sp>
        <p:nvSpPr>
          <p:cNvPr id="17" name="Footer Placeholder 16">
            <a:extLst>
              <a:ext uri="{FF2B5EF4-FFF2-40B4-BE49-F238E27FC236}">
                <a16:creationId xmlns:a16="http://schemas.microsoft.com/office/drawing/2014/main" id="{62BF258C-F640-931D-98F4-9D7A403CEF8C}"/>
              </a:ext>
            </a:extLst>
          </p:cNvPr>
          <p:cNvSpPr>
            <a:spLocks noGrp="1"/>
          </p:cNvSpPr>
          <p:nvPr>
            <p:ph type="ftr" sz="quarter" idx="15"/>
          </p:nvPr>
        </p:nvSpPr>
        <p:spPr/>
        <p:txBody>
          <a:bodyPr/>
          <a:lstStyle/>
          <a:p>
            <a:r>
              <a:rPr lang="en-US"/>
              <a:t>Creating a scalable conversational UX</a:t>
            </a:r>
          </a:p>
        </p:txBody>
      </p:sp>
      <p:sp>
        <p:nvSpPr>
          <p:cNvPr id="18" name="Slide Number Placeholder 17">
            <a:extLst>
              <a:ext uri="{FF2B5EF4-FFF2-40B4-BE49-F238E27FC236}">
                <a16:creationId xmlns:a16="http://schemas.microsoft.com/office/drawing/2014/main" id="{2B73C748-65FC-7329-72BA-EBB1FE662A22}"/>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15934848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760">
          <p15:clr>
            <a:srgbClr val="5ACBF0"/>
          </p15:clr>
        </p15:guide>
        <p15:guide id="2" pos="2040">
          <p15:clr>
            <a:srgbClr val="5ACBF0"/>
          </p15:clr>
        </p15:guide>
        <p15:guide id="3" pos="2472">
          <p15:clr>
            <a:srgbClr val="FBAE40"/>
          </p15:clr>
        </p15:guide>
        <p15:guide id="4" orient="horz" pos="1080">
          <p15:clr>
            <a:srgbClr val="9FCC3B"/>
          </p15:clr>
        </p15:guide>
        <p15:guide id="6" pos="7080">
          <p15:clr>
            <a:srgbClr val="5ACBF0"/>
          </p15:clr>
        </p15:guide>
        <p15:guide id="7" orient="horz" pos="1260">
          <p15:clr>
            <a:srgbClr val="5ACBF0"/>
          </p15:clr>
        </p15:guide>
        <p15:guide id="8" orient="horz" pos="38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D6DF3E-6E95-AE2C-1D55-568FF683A15B}"/>
              </a:ext>
            </a:extLst>
          </p:cNvPr>
          <p:cNvSpPr txBox="1"/>
          <p:nvPr userDrawn="1"/>
        </p:nvSpPr>
        <p:spPr>
          <a:xfrm>
            <a:off x="548334" y="291357"/>
            <a:ext cx="1471291" cy="261610"/>
          </a:xfrm>
          <a:prstGeom prst="rect">
            <a:avLst/>
          </a:prstGeom>
          <a:noFill/>
        </p:spPr>
        <p:txBody>
          <a:bodyPr wrap="square" rtlCol="0">
            <a:spAutoFit/>
          </a:bodyPr>
          <a:lstStyle/>
          <a:p>
            <a:r>
              <a:rPr lang="en-US" sz="1100" b="0" i="0" spc="500" baseline="0">
                <a:ln>
                  <a:gradFill>
                    <a:gsLst>
                      <a:gs pos="32000">
                        <a:schemeClr val="bg2">
                          <a:lumMod val="75000"/>
                          <a:lumOff val="25000"/>
                        </a:schemeClr>
                      </a:gs>
                      <a:gs pos="100000">
                        <a:schemeClr val="tx1"/>
                      </a:gs>
                    </a:gsLst>
                    <a:lin ang="9600000" scaled="0"/>
                  </a:gradFill>
                </a:ln>
                <a:solidFill>
                  <a:schemeClr val="tx1">
                    <a:lumMod val="65000"/>
                  </a:schemeClr>
                </a:solidFill>
                <a:latin typeface="Aptos Display" panose="020B0004020202020204" pitchFamily="34" charset="0"/>
              </a:rPr>
              <a:t>AZURE AI</a:t>
            </a:r>
          </a:p>
        </p:txBody>
      </p:sp>
      <p:pic>
        <p:nvPicPr>
          <p:cNvPr id="6" name="Picture 5">
            <a:extLst>
              <a:ext uri="{FF2B5EF4-FFF2-40B4-BE49-F238E27FC236}">
                <a16:creationId xmlns:a16="http://schemas.microsoft.com/office/drawing/2014/main" id="{E33971C7-0FE3-1D89-DFA9-9C04DBF2B9A1}"/>
              </a:ext>
            </a:extLst>
          </p:cNvPr>
          <p:cNvPicPr>
            <a:picLocks noChangeAspect="1"/>
          </p:cNvPicPr>
          <p:nvPr userDrawn="1"/>
        </p:nvPicPr>
        <p:blipFill>
          <a:blip r:embed="rId2"/>
          <a:stretch>
            <a:fillRect/>
          </a:stretch>
        </p:blipFill>
        <p:spPr>
          <a:xfrm>
            <a:off x="171271" y="249841"/>
            <a:ext cx="359446" cy="339240"/>
          </a:xfrm>
          <a:prstGeom prst="rect">
            <a:avLst/>
          </a:prstGeom>
        </p:spPr>
      </p:pic>
    </p:spTree>
    <p:extLst>
      <p:ext uri="{BB962C8B-B14F-4D97-AF65-F5344CB8AC3E}">
        <p14:creationId xmlns:p14="http://schemas.microsoft.com/office/powerpoint/2010/main" val="107285407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Theme 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1183978"/>
      </p:ext>
    </p:extLst>
  </p:cSld>
  <p:clrMapOvr>
    <a:masterClrMapping/>
  </p:clrMapOvr>
  <p:transition>
    <p:fade/>
  </p:transition>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3613133"/>
      </p:ext>
    </p:extLst>
  </p:cSld>
  <p:clrMapOvr>
    <a:masterClrMapping/>
  </p:clrMapOvr>
  <p:transition>
    <p:fade/>
  </p:transition>
  <p:extLst>
    <p:ext uri="{DCECCB84-F9BA-43D5-87BE-67443E8EF086}">
      <p15:sldGuideLst xmlns:p15="http://schemas.microsoft.com/office/powerpoint/2012/main"/>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userDrawn="1">
  <p:cSld name="Unified SaaS - Data Sci - 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603027951"/>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pic>
        <p:nvPicPr>
          <p:cNvPr id="3" name="Picture 2" descr="A blue and white background&#10;&#10;Description automatically generated">
            <a:extLst>
              <a:ext uri="{FF2B5EF4-FFF2-40B4-BE49-F238E27FC236}">
                <a16:creationId xmlns:a16="http://schemas.microsoft.com/office/drawing/2014/main" id="{BE1AEE7D-835D-7C5E-0929-8BF746367E02}"/>
              </a:ext>
            </a:extLst>
          </p:cNvPr>
          <p:cNvPicPr>
            <a:picLocks noChangeAspect="1"/>
          </p:cNvPicPr>
          <p:nvPr userDrawn="1"/>
        </p:nvPicPr>
        <p:blipFill>
          <a:blip r:embed="rId2">
            <a:alphaModFix amt="31000"/>
          </a:blip>
          <a:srcRect l="6301" t="17215" r="6301" b="9056"/>
          <a:stretch/>
        </p:blipFill>
        <p:spPr>
          <a:xfrm>
            <a:off x="0" y="0"/>
            <a:ext cx="12192000" cy="6858000"/>
          </a:xfrm>
          <a:prstGeom prst="rect">
            <a:avLst/>
          </a:prstGeom>
        </p:spPr>
      </p:pic>
      <p:sp>
        <p:nvSpPr>
          <p:cNvPr id="15" name="Title 1">
            <a:extLst>
              <a:ext uri="{FF2B5EF4-FFF2-40B4-BE49-F238E27FC236}">
                <a16:creationId xmlns:a16="http://schemas.microsoft.com/office/drawing/2014/main" id="{99811C9C-EE36-8FFD-4326-C94016CC8C71}"/>
              </a:ext>
            </a:extLst>
          </p:cNvPr>
          <p:cNvSpPr>
            <a:spLocks noGrp="1"/>
          </p:cNvSpPr>
          <p:nvPr>
            <p:ph type="title"/>
          </p:nvPr>
        </p:nvSpPr>
        <p:spPr>
          <a:xfrm>
            <a:off x="588263" y="457200"/>
            <a:ext cx="11018520" cy="492443"/>
          </a:xfrm>
        </p:spPr>
        <p:txBody>
          <a:bodyPr vert="horz" wrap="square" lIns="0" tIns="0" rIns="0" bIns="0" rtlCol="0" anchor="t">
            <a:spAutoFit/>
          </a:bodyPr>
          <a:lstStyle>
            <a:lvl1pPr marL="0" indent="0">
              <a:buFont typeface="Arial" panose="020B0604020202020204" pitchFamily="34" charset="0"/>
              <a:buNone/>
              <a:defRPr lang="en-IN" sz="3200" dirty="0">
                <a:solidFill>
                  <a:schemeClr val="tx1"/>
                </a:solidFill>
              </a:defRPr>
            </a:lvl1pPr>
          </a:lstStyle>
          <a:p>
            <a:pPr marL="0" lvl="0"/>
            <a:r>
              <a:rPr lang="en-US"/>
              <a:t>Click to edit Master title style</a:t>
            </a:r>
            <a:endParaRPr lang="en-IN"/>
          </a:p>
        </p:txBody>
      </p:sp>
    </p:spTree>
    <p:extLst>
      <p:ext uri="{BB962C8B-B14F-4D97-AF65-F5344CB8AC3E}">
        <p14:creationId xmlns:p14="http://schemas.microsoft.com/office/powerpoint/2010/main" val="320464895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813955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9566215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162969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768031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877412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148603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154287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0295382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6884700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91708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010722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18403889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0521094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10832774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890633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840051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99617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18275787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976825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8584919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19023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421745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8312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41588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33765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38266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79421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65721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0059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758959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83343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372706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528264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60867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548688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76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36071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1158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7045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56729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Sans Text"/>
              <a:ea typeface="+mn-ea"/>
              <a:cs typeface="+mn-cs"/>
            </a:endParaRPr>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336160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2509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514579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144160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377240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689823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569092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677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34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7840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Sans Text"/>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6615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54560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701C9-5E10-22D0-C528-782D931B49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ED3F1F-A4B7-2E64-454F-9289F732DA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2E381D-CD0C-1C6C-5E50-7102D74AF81E}"/>
              </a:ext>
            </a:extLst>
          </p:cNvPr>
          <p:cNvSpPr>
            <a:spLocks noGrp="1"/>
          </p:cNvSpPr>
          <p:nvPr>
            <p:ph type="dt" sz="half" idx="10"/>
          </p:nvPr>
        </p:nvSpPr>
        <p:spPr/>
        <p:txBody>
          <a:bodyPr/>
          <a:lstStyle/>
          <a:p>
            <a:fld id="{70F70253-9429-4E23-A464-34B60540974E}" type="datetimeFigureOut">
              <a:rPr lang="en-US" smtClean="0"/>
              <a:t>4/3/2025</a:t>
            </a:fld>
            <a:endParaRPr lang="en-US"/>
          </a:p>
        </p:txBody>
      </p:sp>
      <p:sp>
        <p:nvSpPr>
          <p:cNvPr id="5" name="Footer Placeholder 4">
            <a:extLst>
              <a:ext uri="{FF2B5EF4-FFF2-40B4-BE49-F238E27FC236}">
                <a16:creationId xmlns:a16="http://schemas.microsoft.com/office/drawing/2014/main" id="{17444B62-54F9-E0DD-0182-FAEC04058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2C4DDC-2DC8-58BE-E4A6-76518929488A}"/>
              </a:ext>
            </a:extLst>
          </p:cNvPr>
          <p:cNvSpPr>
            <a:spLocks noGrp="1"/>
          </p:cNvSpPr>
          <p:nvPr>
            <p:ph type="sldNum" sz="quarter" idx="12"/>
          </p:nvPr>
        </p:nvSpPr>
        <p:spPr/>
        <p:txBody>
          <a:bodyPr/>
          <a:lstStyle/>
          <a:p>
            <a:fld id="{B5D0058C-FC8D-4F7E-8F0E-DB8447C6E0F3}" type="slidenum">
              <a:rPr lang="en-US" smtClean="0"/>
              <a:t>‹#›</a:t>
            </a:fld>
            <a:endParaRPr lang="en-US"/>
          </a:p>
        </p:txBody>
      </p:sp>
    </p:spTree>
    <p:extLst>
      <p:ext uri="{BB962C8B-B14F-4D97-AF65-F5344CB8AC3E}">
        <p14:creationId xmlns:p14="http://schemas.microsoft.com/office/powerpoint/2010/main" val="2391135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4199" y="457200"/>
            <a:ext cx="11022583" cy="553998"/>
          </a:xfrm>
        </p:spPr>
        <p:txBody>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1858FD15-A5B5-C53A-8733-14C6D3672214}"/>
              </a:ext>
            </a:extLst>
          </p:cNvPr>
          <p:cNvSpPr>
            <a:spLocks noGrp="1"/>
          </p:cNvSpPr>
          <p:nvPr>
            <p:ph type="body" sz="quarter" idx="10"/>
          </p:nvPr>
        </p:nvSpPr>
        <p:spPr>
          <a:xfrm>
            <a:off x="584200" y="1067356"/>
            <a:ext cx="11036300" cy="369332"/>
          </a:xfrm>
        </p:spPr>
        <p:txBody>
          <a:bodyPr/>
          <a:lstStyle>
            <a:lvl1pPr marL="0" indent="0">
              <a:buNone/>
              <a:defRPr kumimoji="0" lang="en-US" sz="2400" b="0" u="none" strike="noStrike" kern="1200" cap="none" spc="0" normalizeH="0" baseline="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2610301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sub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7" progId="TCLayout.ActiveDocument.1">
                  <p:embed/>
                </p:oleObj>
              </mc:Choice>
              <mc:Fallback>
                <p:oleObj name="think-cell Slide" r:id="rId4" imgW="378" imgH="377"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0281294-6354-4DDC-8233-3BACF7CAF810}"/>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293" fontAlgn="base">
              <a:lnSpc>
                <a:spcPct val="90000"/>
              </a:lnSpc>
              <a:spcBef>
                <a:spcPct val="0"/>
              </a:spcBef>
              <a:spcAft>
                <a:spcPct val="0"/>
              </a:spcAft>
            </a:pPr>
            <a:endParaRPr lang="en-US" sz="40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4" name="Text Placeholder 3"/>
          <p:cNvSpPr>
            <a:spLocks noGrp="1"/>
          </p:cNvSpPr>
          <p:nvPr>
            <p:ph type="body" sz="quarter" idx="10" hasCustomPrompt="1"/>
          </p:nvPr>
        </p:nvSpPr>
        <p:spPr>
          <a:xfrm>
            <a:off x="448212" y="1409910"/>
            <a:ext cx="11292463" cy="4903310"/>
          </a:xfrm>
        </p:spPr>
        <p:txBody>
          <a:bodyPr wrap="square">
            <a:noAutofit/>
          </a:bodyPr>
          <a:lstStyle>
            <a:lvl1pPr>
              <a:defRPr sz="1961">
                <a:solidFill>
                  <a:schemeClr val="bg1"/>
                </a:solidFill>
              </a:defRPr>
            </a:lvl1pPr>
            <a:lvl2pPr>
              <a:defRPr sz="1372">
                <a:solidFill>
                  <a:schemeClr val="bg1"/>
                </a:solidFill>
              </a:defRPr>
            </a:lvl2pPr>
            <a:lvl3pPr>
              <a:defRPr sz="1176">
                <a:solidFill>
                  <a:schemeClr val="bg1"/>
                </a:solidFill>
              </a:defRPr>
            </a:lvl3pPr>
            <a:lvl4pPr>
              <a:defRPr sz="1078">
                <a:solidFill>
                  <a:schemeClr val="bg1"/>
                </a:solidFill>
              </a:defRPr>
            </a:lvl4pPr>
            <a:lvl5pPr>
              <a:defRPr sz="1078">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448212" y="253713"/>
            <a:ext cx="11292420" cy="935463"/>
          </a:xfrm>
        </p:spPr>
        <p:txBody>
          <a:bodyPr/>
          <a:lstStyle>
            <a:lvl1pPr>
              <a:defRPr sz="3529">
                <a:solidFill>
                  <a:schemeClr val="bg1"/>
                </a:solidFill>
              </a:defRPr>
            </a:lvl1pPr>
          </a:lstStyle>
          <a:p>
            <a:r>
              <a:rPr lang="en-US"/>
              <a:t>Click to edit Master title style</a:t>
            </a:r>
          </a:p>
        </p:txBody>
      </p:sp>
      <p:sp>
        <p:nvSpPr>
          <p:cNvPr id="5" name="Text Placeholder 4"/>
          <p:cNvSpPr>
            <a:spLocks noGrp="1"/>
          </p:cNvSpPr>
          <p:nvPr>
            <p:ph type="body" sz="quarter" idx="11"/>
          </p:nvPr>
        </p:nvSpPr>
        <p:spPr>
          <a:xfrm>
            <a:off x="448212" y="957259"/>
            <a:ext cx="11292463" cy="461665"/>
          </a:xfrm>
        </p:spPr>
        <p:txBody>
          <a:bodyPr/>
          <a:lstStyle>
            <a:lvl1pPr marL="0" indent="0">
              <a:buNone/>
              <a:defRPr sz="1961">
                <a:solidFill>
                  <a:schemeClr val="bg1"/>
                </a:solidFill>
                <a:latin typeface="+mn-lt"/>
              </a:defRPr>
            </a:lvl1pPr>
            <a:lvl2pPr>
              <a:defRPr sz="1961">
                <a:latin typeface="+mn-lt"/>
              </a:defRPr>
            </a:lvl2pPr>
            <a:lvl3pPr>
              <a:defRPr sz="1765">
                <a:latin typeface="+mn-lt"/>
              </a:defRPr>
            </a:lvl3pPr>
            <a:lvl4pPr>
              <a:defRPr sz="1567">
                <a:latin typeface="+mn-lt"/>
              </a:defRPr>
            </a:lvl4pPr>
            <a:lvl5pPr>
              <a:defRPr sz="1567">
                <a:latin typeface="+mn-lt"/>
              </a:defRPr>
            </a:lvl5pPr>
          </a:lstStyle>
          <a:p>
            <a:pPr lvl="0"/>
            <a:r>
              <a:rPr lang="en-US"/>
              <a:t>Edit Master text styles</a:t>
            </a:r>
          </a:p>
        </p:txBody>
      </p:sp>
      <p:sp>
        <p:nvSpPr>
          <p:cNvPr id="13" name="Footer Placeholder 6">
            <a:extLst>
              <a:ext uri="{FF2B5EF4-FFF2-40B4-BE49-F238E27FC236}">
                <a16:creationId xmlns:a16="http://schemas.microsoft.com/office/drawing/2014/main" id="{40169C90-137E-4272-89A1-7E4FB237AC0D}"/>
              </a:ext>
            </a:extLst>
          </p:cNvPr>
          <p:cNvSpPr>
            <a:spLocks noGrp="1"/>
          </p:cNvSpPr>
          <p:nvPr>
            <p:ph type="ftr" sz="quarter" idx="3"/>
          </p:nvPr>
        </p:nvSpPr>
        <p:spPr>
          <a:xfrm>
            <a:off x="450593" y="6592226"/>
            <a:ext cx="1867552" cy="123111"/>
          </a:xfrm>
          <a:prstGeom prst="rect">
            <a:avLst/>
          </a:prstGeom>
        </p:spPr>
        <p:txBody>
          <a:bodyPr vert="horz" wrap="square" lIns="0" tIns="0" rIns="0" bIns="0" rtlCol="0" anchor="ctr">
            <a:spAutoFit/>
          </a:bodyPr>
          <a:lstStyle>
            <a:lvl1pPr algn="l">
              <a:defRPr lang="en-US" sz="784" smtClean="0">
                <a:solidFill>
                  <a:schemeClr val="bg1"/>
                </a:solidFill>
              </a:defRPr>
            </a:lvl1pPr>
          </a:lstStyle>
          <a:p>
            <a:r>
              <a:rPr lang="en-IN"/>
              <a:t>Microsoft Confidential – Internal Only </a:t>
            </a:r>
          </a:p>
        </p:txBody>
      </p:sp>
      <p:sp>
        <p:nvSpPr>
          <p:cNvPr id="14" name="Slide Number Placeholder 4">
            <a:extLst>
              <a:ext uri="{FF2B5EF4-FFF2-40B4-BE49-F238E27FC236}">
                <a16:creationId xmlns:a16="http://schemas.microsoft.com/office/drawing/2014/main" id="{6E81FED5-F9FE-4590-8BFB-D76AD9544521}"/>
              </a:ext>
            </a:extLst>
          </p:cNvPr>
          <p:cNvSpPr>
            <a:spLocks noGrp="1"/>
          </p:cNvSpPr>
          <p:nvPr>
            <p:ph type="sldNum" sz="quarter" idx="4"/>
          </p:nvPr>
        </p:nvSpPr>
        <p:spPr>
          <a:xfrm>
            <a:off x="11879420" y="6585883"/>
            <a:ext cx="139862" cy="135796"/>
          </a:xfrm>
          <a:prstGeom prst="rect">
            <a:avLst/>
          </a:prstGeom>
        </p:spPr>
        <p:txBody>
          <a:bodyPr vert="horz" wrap="none" lIns="0" tIns="0" rIns="0" bIns="0" rtlCol="0" anchor="ctr">
            <a:noAutofit/>
          </a:bodyPr>
          <a:lstStyle>
            <a:lvl1pPr>
              <a:defRPr lang="en-US" sz="784" smtClean="0">
                <a:solidFill>
                  <a:schemeClr val="bg1"/>
                </a:solidFill>
              </a:defRPr>
            </a:lvl1pPr>
          </a:lstStyle>
          <a:p>
            <a:pPr algn="r"/>
            <a:fld id="{4F6BF59E-C7AB-4D2C-B602-9844A5FEE556}" type="slidenum">
              <a:rPr lang="en-IN" smtClean="0"/>
              <a:pPr algn="r"/>
              <a:t>‹#›</a:t>
            </a:fld>
            <a:endParaRPr lang="en-IN"/>
          </a:p>
        </p:txBody>
      </p:sp>
    </p:spTree>
    <p:extLst>
      <p:ext uri="{BB962C8B-B14F-4D97-AF65-F5344CB8AC3E}">
        <p14:creationId xmlns:p14="http://schemas.microsoft.com/office/powerpoint/2010/main" val="22455891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Ligh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C284FE-C4D0-DD2B-A720-4B27B6534113}"/>
              </a:ext>
            </a:extLst>
          </p:cNvPr>
          <p:cNvSpPr/>
          <p:nvPr userDrawn="1"/>
        </p:nvSpPr>
        <p:spPr bwMode="auto">
          <a:xfrm>
            <a:off x="0" y="1537855"/>
            <a:ext cx="4373217" cy="5320146"/>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8" name="Picture 7" descr="A picture containing plant, flower&#10;&#10;Description automatically generated">
            <a:extLst>
              <a:ext uri="{FF2B5EF4-FFF2-40B4-BE49-F238E27FC236}">
                <a16:creationId xmlns:a16="http://schemas.microsoft.com/office/drawing/2014/main" id="{F8156420-329E-6B68-5591-52480586F29F}"/>
              </a:ext>
            </a:extLst>
          </p:cNvPr>
          <p:cNvPicPr>
            <a:picLocks noChangeAspect="1"/>
          </p:cNvPicPr>
          <p:nvPr userDrawn="1"/>
        </p:nvPicPr>
        <p:blipFill>
          <a:blip r:embed="rId2"/>
          <a:stretch>
            <a:fillRect/>
          </a:stretch>
        </p:blipFill>
        <p:spPr>
          <a:xfrm>
            <a:off x="-7495" y="3314700"/>
            <a:ext cx="4394200" cy="3543300"/>
          </a:xfrm>
          <a:prstGeom prst="rect">
            <a:avLst/>
          </a:prstGeom>
        </p:spPr>
      </p:pic>
      <p:sp>
        <p:nvSpPr>
          <p:cNvPr id="4" name="Rectangle 3">
            <a:extLst>
              <a:ext uri="{FF2B5EF4-FFF2-40B4-BE49-F238E27FC236}">
                <a16:creationId xmlns:a16="http://schemas.microsoft.com/office/drawing/2014/main" id="{D2C84F27-63CD-3AB4-E6C7-2BE88FBF1778}"/>
              </a:ext>
            </a:extLst>
          </p:cNvPr>
          <p:cNvSpPr/>
          <p:nvPr userDrawn="1"/>
        </p:nvSpPr>
        <p:spPr bwMode="auto">
          <a:xfrm flipH="1">
            <a:off x="4373217" y="0"/>
            <a:ext cx="781878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0000"/>
              </a:lnSpc>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7"/>
            <a:ext cx="6667500" cy="952067"/>
          </a:xfrm>
        </p:spPr>
        <p:txBody>
          <a:bodyPr anchor="t">
            <a:noAutofit/>
          </a:bodyPr>
          <a:lstStyle>
            <a:lvl1pPr marL="0" indent="0">
              <a:spcAft>
                <a:spcPts val="600"/>
              </a:spcAft>
              <a:buFont typeface="Wingdings" panose="05000000000000000000" pitchFamily="2" charset="2"/>
              <a:buNone/>
              <a:defRPr sz="1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87322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196045448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7075925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687" r="9177" b="3489"/>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3" name="Picture 2" descr="Graphical user interface&#10;&#10;Description automatically generated">
            <a:extLst>
              <a:ext uri="{FF2B5EF4-FFF2-40B4-BE49-F238E27FC236}">
                <a16:creationId xmlns:a16="http://schemas.microsoft.com/office/drawing/2014/main" id="{CC8419CC-937C-4612-318D-C89C46D75ACC}"/>
              </a:ext>
            </a:extLst>
          </p:cNvPr>
          <p:cNvPicPr>
            <a:picLocks noChangeAspect="1"/>
          </p:cNvPicPr>
          <p:nvPr userDrawn="1"/>
        </p:nvPicPr>
        <p:blipFill>
          <a:blip r:embed="rId4">
            <a:alphaModFix/>
            <a:duotone>
              <a:prstClr val="black"/>
              <a:schemeClr val="bg1">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a14:imgEffect>
                  </a14:imgLayer>
                </a14:imgProps>
              </a:ext>
            </a:extLst>
          </a:blip>
          <a:stretch>
            <a:fillRect/>
          </a:stretch>
        </p:blipFill>
        <p:spPr>
          <a:xfrm>
            <a:off x="308694" y="317876"/>
            <a:ext cx="2487618" cy="810446"/>
          </a:xfrm>
          <a:prstGeom prst="rect">
            <a:avLst/>
          </a:prstGeom>
        </p:spPr>
      </p:pic>
    </p:spTree>
    <p:extLst>
      <p:ext uri="{BB962C8B-B14F-4D97-AF65-F5344CB8AC3E}">
        <p14:creationId xmlns:p14="http://schemas.microsoft.com/office/powerpoint/2010/main" val="1952027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08528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77566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07798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86539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890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28904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633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8462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206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168863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94558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34423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95850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39424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38200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22064633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44519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17881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76510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67213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84371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838832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278477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slideLayout" Target="../slideLayouts/slideLayout114.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42" Type="http://schemas.openxmlformats.org/officeDocument/2006/relationships/slideLayout" Target="../slideLayouts/slideLayout117.xml"/><Relationship Id="rId47" Type="http://schemas.openxmlformats.org/officeDocument/2006/relationships/slideLayout" Target="../slideLayouts/slideLayout122.xml"/><Relationship Id="rId50" Type="http://schemas.openxmlformats.org/officeDocument/2006/relationships/slideLayout" Target="../slideLayouts/slideLayout125.xml"/><Relationship Id="rId55" Type="http://schemas.openxmlformats.org/officeDocument/2006/relationships/theme" Target="../theme/theme2.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9" Type="http://schemas.openxmlformats.org/officeDocument/2006/relationships/slideLayout" Target="../slideLayouts/slideLayout104.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40" Type="http://schemas.openxmlformats.org/officeDocument/2006/relationships/slideLayout" Target="../slideLayouts/slideLayout115.xml"/><Relationship Id="rId45" Type="http://schemas.openxmlformats.org/officeDocument/2006/relationships/slideLayout" Target="../slideLayouts/slideLayout120.xml"/><Relationship Id="rId53" Type="http://schemas.openxmlformats.org/officeDocument/2006/relationships/slideLayout" Target="../slideLayouts/slideLayout128.xml"/><Relationship Id="rId5" Type="http://schemas.openxmlformats.org/officeDocument/2006/relationships/slideLayout" Target="../slideLayouts/slideLayout80.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43" Type="http://schemas.openxmlformats.org/officeDocument/2006/relationships/slideLayout" Target="../slideLayouts/slideLayout118.xml"/><Relationship Id="rId48" Type="http://schemas.openxmlformats.org/officeDocument/2006/relationships/slideLayout" Target="../slideLayouts/slideLayout123.xml"/><Relationship Id="rId56" Type="http://schemas.openxmlformats.org/officeDocument/2006/relationships/image" Target="../media/image1.png"/><Relationship Id="rId8" Type="http://schemas.openxmlformats.org/officeDocument/2006/relationships/slideLayout" Target="../slideLayouts/slideLayout83.xml"/><Relationship Id="rId51" Type="http://schemas.openxmlformats.org/officeDocument/2006/relationships/slideLayout" Target="../slideLayouts/slideLayout126.xml"/><Relationship Id="rId3" Type="http://schemas.openxmlformats.org/officeDocument/2006/relationships/slideLayout" Target="../slideLayouts/slideLayout78.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 Id="rId46" Type="http://schemas.openxmlformats.org/officeDocument/2006/relationships/slideLayout" Target="../slideLayouts/slideLayout121.xml"/><Relationship Id="rId20" Type="http://schemas.openxmlformats.org/officeDocument/2006/relationships/slideLayout" Target="../slideLayouts/slideLayout95.xml"/><Relationship Id="rId41" Type="http://schemas.openxmlformats.org/officeDocument/2006/relationships/slideLayout" Target="../slideLayouts/slideLayout116.xml"/><Relationship Id="rId54" Type="http://schemas.openxmlformats.org/officeDocument/2006/relationships/slideLayout" Target="../slideLayouts/slideLayout129.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49" Type="http://schemas.openxmlformats.org/officeDocument/2006/relationships/slideLayout" Target="../slideLayouts/slideLayout124.xml"/><Relationship Id="rId57" Type="http://schemas.openxmlformats.org/officeDocument/2006/relationships/image" Target="../media/image2.svg"/><Relationship Id="rId10" Type="http://schemas.openxmlformats.org/officeDocument/2006/relationships/slideLayout" Target="../slideLayouts/slideLayout85.xml"/><Relationship Id="rId31" Type="http://schemas.openxmlformats.org/officeDocument/2006/relationships/slideLayout" Target="../slideLayouts/slideLayout106.xml"/><Relationship Id="rId44" Type="http://schemas.openxmlformats.org/officeDocument/2006/relationships/slideLayout" Target="../slideLayouts/slideLayout119.xml"/><Relationship Id="rId52" Type="http://schemas.openxmlformats.org/officeDocument/2006/relationships/slideLayout" Target="../slideLayouts/slideLayout12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9" Type="http://schemas.openxmlformats.org/officeDocument/2006/relationships/slideLayout" Target="../slideLayouts/slideLayout168.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42" Type="http://schemas.openxmlformats.org/officeDocument/2006/relationships/slideLayout" Target="../slideLayouts/slideLayout171.xml"/><Relationship Id="rId47" Type="http://schemas.openxmlformats.org/officeDocument/2006/relationships/slideLayout" Target="../slideLayouts/slideLayout176.xml"/><Relationship Id="rId50" Type="http://schemas.openxmlformats.org/officeDocument/2006/relationships/slideLayout" Target="../slideLayouts/slideLayout179.xml"/><Relationship Id="rId55" Type="http://schemas.openxmlformats.org/officeDocument/2006/relationships/slideLayout" Target="../slideLayouts/slideLayout184.xml"/><Relationship Id="rId7" Type="http://schemas.openxmlformats.org/officeDocument/2006/relationships/slideLayout" Target="../slideLayouts/slideLayout13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9" Type="http://schemas.openxmlformats.org/officeDocument/2006/relationships/slideLayout" Target="../slideLayouts/slideLayout158.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40" Type="http://schemas.openxmlformats.org/officeDocument/2006/relationships/slideLayout" Target="../slideLayouts/slideLayout169.xml"/><Relationship Id="rId45" Type="http://schemas.openxmlformats.org/officeDocument/2006/relationships/slideLayout" Target="../slideLayouts/slideLayout174.xml"/><Relationship Id="rId53" Type="http://schemas.openxmlformats.org/officeDocument/2006/relationships/slideLayout" Target="../slideLayouts/slideLayout182.xml"/><Relationship Id="rId58" Type="http://schemas.openxmlformats.org/officeDocument/2006/relationships/image" Target="../media/image2.svg"/><Relationship Id="rId5" Type="http://schemas.openxmlformats.org/officeDocument/2006/relationships/slideLayout" Target="../slideLayouts/slideLayout134.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 Id="rId43" Type="http://schemas.openxmlformats.org/officeDocument/2006/relationships/slideLayout" Target="../slideLayouts/slideLayout172.xml"/><Relationship Id="rId48" Type="http://schemas.openxmlformats.org/officeDocument/2006/relationships/slideLayout" Target="../slideLayouts/slideLayout177.xml"/><Relationship Id="rId56" Type="http://schemas.openxmlformats.org/officeDocument/2006/relationships/theme" Target="../theme/theme3.xml"/><Relationship Id="rId8" Type="http://schemas.openxmlformats.org/officeDocument/2006/relationships/slideLayout" Target="../slideLayouts/slideLayout137.xml"/><Relationship Id="rId51" Type="http://schemas.openxmlformats.org/officeDocument/2006/relationships/slideLayout" Target="../slideLayouts/slideLayout180.xml"/><Relationship Id="rId3" Type="http://schemas.openxmlformats.org/officeDocument/2006/relationships/slideLayout" Target="../slideLayouts/slideLayout132.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slideLayout" Target="../slideLayouts/slideLayout167.xml"/><Relationship Id="rId46" Type="http://schemas.openxmlformats.org/officeDocument/2006/relationships/slideLayout" Target="../slideLayouts/slideLayout175.xml"/><Relationship Id="rId20" Type="http://schemas.openxmlformats.org/officeDocument/2006/relationships/slideLayout" Target="../slideLayouts/slideLayout149.xml"/><Relationship Id="rId41" Type="http://schemas.openxmlformats.org/officeDocument/2006/relationships/slideLayout" Target="../slideLayouts/slideLayout170.xml"/><Relationship Id="rId54" Type="http://schemas.openxmlformats.org/officeDocument/2006/relationships/slideLayout" Target="../slideLayouts/slideLayout183.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49" Type="http://schemas.openxmlformats.org/officeDocument/2006/relationships/slideLayout" Target="../slideLayouts/slideLayout178.xml"/><Relationship Id="rId57" Type="http://schemas.openxmlformats.org/officeDocument/2006/relationships/image" Target="../media/image1.png"/><Relationship Id="rId10" Type="http://schemas.openxmlformats.org/officeDocument/2006/relationships/slideLayout" Target="../slideLayouts/slideLayout139.xml"/><Relationship Id="rId31" Type="http://schemas.openxmlformats.org/officeDocument/2006/relationships/slideLayout" Target="../slideLayouts/slideLayout160.xml"/><Relationship Id="rId44" Type="http://schemas.openxmlformats.org/officeDocument/2006/relationships/slideLayout" Target="../slideLayouts/slideLayout173.xml"/><Relationship Id="rId52" Type="http://schemas.openxmlformats.org/officeDocument/2006/relationships/slideLayout" Target="../slideLayouts/slideLayout181.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10.xml"/><Relationship Id="rId21" Type="http://schemas.openxmlformats.org/officeDocument/2006/relationships/slideLayout" Target="../slideLayouts/slideLayout205.xml"/><Relationship Id="rId34" Type="http://schemas.openxmlformats.org/officeDocument/2006/relationships/slideLayout" Target="../slideLayouts/slideLayout218.xml"/><Relationship Id="rId42" Type="http://schemas.openxmlformats.org/officeDocument/2006/relationships/slideLayout" Target="../slideLayouts/slideLayout226.xml"/><Relationship Id="rId47" Type="http://schemas.openxmlformats.org/officeDocument/2006/relationships/slideLayout" Target="../slideLayouts/slideLayout231.xml"/><Relationship Id="rId50" Type="http://schemas.openxmlformats.org/officeDocument/2006/relationships/slideLayout" Target="../slideLayouts/slideLayout234.xml"/><Relationship Id="rId55" Type="http://schemas.openxmlformats.org/officeDocument/2006/relationships/slideLayout" Target="../slideLayouts/slideLayout239.xml"/><Relationship Id="rId63" Type="http://schemas.openxmlformats.org/officeDocument/2006/relationships/theme" Target="../theme/theme4.xml"/><Relationship Id="rId7" Type="http://schemas.openxmlformats.org/officeDocument/2006/relationships/slideLayout" Target="../slideLayouts/slideLayout191.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9" Type="http://schemas.openxmlformats.org/officeDocument/2006/relationships/slideLayout" Target="../slideLayouts/slideLayout213.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32" Type="http://schemas.openxmlformats.org/officeDocument/2006/relationships/slideLayout" Target="../slideLayouts/slideLayout216.xml"/><Relationship Id="rId37" Type="http://schemas.openxmlformats.org/officeDocument/2006/relationships/slideLayout" Target="../slideLayouts/slideLayout221.xml"/><Relationship Id="rId40" Type="http://schemas.openxmlformats.org/officeDocument/2006/relationships/slideLayout" Target="../slideLayouts/slideLayout224.xml"/><Relationship Id="rId45" Type="http://schemas.openxmlformats.org/officeDocument/2006/relationships/slideLayout" Target="../slideLayouts/slideLayout229.xml"/><Relationship Id="rId53" Type="http://schemas.openxmlformats.org/officeDocument/2006/relationships/slideLayout" Target="../slideLayouts/slideLayout237.xml"/><Relationship Id="rId58" Type="http://schemas.openxmlformats.org/officeDocument/2006/relationships/slideLayout" Target="../slideLayouts/slideLayout242.xml"/><Relationship Id="rId66" Type="http://schemas.openxmlformats.org/officeDocument/2006/relationships/image" Target="../media/image52.png"/><Relationship Id="rId5" Type="http://schemas.openxmlformats.org/officeDocument/2006/relationships/slideLayout" Target="../slideLayouts/slideLayout189.xml"/><Relationship Id="rId61" Type="http://schemas.openxmlformats.org/officeDocument/2006/relationships/slideLayout" Target="../slideLayouts/slideLayout245.xml"/><Relationship Id="rId19" Type="http://schemas.openxmlformats.org/officeDocument/2006/relationships/slideLayout" Target="../slideLayouts/slideLayout20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30" Type="http://schemas.openxmlformats.org/officeDocument/2006/relationships/slideLayout" Target="../slideLayouts/slideLayout214.xml"/><Relationship Id="rId35" Type="http://schemas.openxmlformats.org/officeDocument/2006/relationships/slideLayout" Target="../slideLayouts/slideLayout219.xml"/><Relationship Id="rId43" Type="http://schemas.openxmlformats.org/officeDocument/2006/relationships/slideLayout" Target="../slideLayouts/slideLayout227.xml"/><Relationship Id="rId48" Type="http://schemas.openxmlformats.org/officeDocument/2006/relationships/slideLayout" Target="../slideLayouts/slideLayout232.xml"/><Relationship Id="rId56" Type="http://schemas.openxmlformats.org/officeDocument/2006/relationships/slideLayout" Target="../slideLayouts/slideLayout240.xml"/><Relationship Id="rId64" Type="http://schemas.openxmlformats.org/officeDocument/2006/relationships/image" Target="../media/image1.png"/><Relationship Id="rId8" Type="http://schemas.openxmlformats.org/officeDocument/2006/relationships/slideLayout" Target="../slideLayouts/slideLayout192.xml"/><Relationship Id="rId51" Type="http://schemas.openxmlformats.org/officeDocument/2006/relationships/slideLayout" Target="../slideLayouts/slideLayout235.xml"/><Relationship Id="rId3" Type="http://schemas.openxmlformats.org/officeDocument/2006/relationships/slideLayout" Target="../slideLayouts/slideLayout187.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33" Type="http://schemas.openxmlformats.org/officeDocument/2006/relationships/slideLayout" Target="../slideLayouts/slideLayout217.xml"/><Relationship Id="rId38" Type="http://schemas.openxmlformats.org/officeDocument/2006/relationships/slideLayout" Target="../slideLayouts/slideLayout222.xml"/><Relationship Id="rId46" Type="http://schemas.openxmlformats.org/officeDocument/2006/relationships/slideLayout" Target="../slideLayouts/slideLayout230.xml"/><Relationship Id="rId59" Type="http://schemas.openxmlformats.org/officeDocument/2006/relationships/slideLayout" Target="../slideLayouts/slideLayout243.xml"/><Relationship Id="rId20" Type="http://schemas.openxmlformats.org/officeDocument/2006/relationships/slideLayout" Target="../slideLayouts/slideLayout204.xml"/><Relationship Id="rId41" Type="http://schemas.openxmlformats.org/officeDocument/2006/relationships/slideLayout" Target="../slideLayouts/slideLayout225.xml"/><Relationship Id="rId54" Type="http://schemas.openxmlformats.org/officeDocument/2006/relationships/slideLayout" Target="../slideLayouts/slideLayout238.xml"/><Relationship Id="rId62" Type="http://schemas.openxmlformats.org/officeDocument/2006/relationships/slideLayout" Target="../slideLayouts/slideLayout24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36" Type="http://schemas.openxmlformats.org/officeDocument/2006/relationships/slideLayout" Target="../slideLayouts/slideLayout220.xml"/><Relationship Id="rId49" Type="http://schemas.openxmlformats.org/officeDocument/2006/relationships/slideLayout" Target="../slideLayouts/slideLayout233.xml"/><Relationship Id="rId57" Type="http://schemas.openxmlformats.org/officeDocument/2006/relationships/slideLayout" Target="../slideLayouts/slideLayout241.xml"/><Relationship Id="rId10" Type="http://schemas.openxmlformats.org/officeDocument/2006/relationships/slideLayout" Target="../slideLayouts/slideLayout194.xml"/><Relationship Id="rId31" Type="http://schemas.openxmlformats.org/officeDocument/2006/relationships/slideLayout" Target="../slideLayouts/slideLayout215.xml"/><Relationship Id="rId44" Type="http://schemas.openxmlformats.org/officeDocument/2006/relationships/slideLayout" Target="../slideLayouts/slideLayout228.xml"/><Relationship Id="rId52" Type="http://schemas.openxmlformats.org/officeDocument/2006/relationships/slideLayout" Target="../slideLayouts/slideLayout236.xml"/><Relationship Id="rId60" Type="http://schemas.openxmlformats.org/officeDocument/2006/relationships/slideLayout" Target="../slideLayouts/slideLayout244.xml"/><Relationship Id="rId65" Type="http://schemas.openxmlformats.org/officeDocument/2006/relationships/image" Target="../media/image2.svg"/><Relationship Id="rId4" Type="http://schemas.openxmlformats.org/officeDocument/2006/relationships/slideLayout" Target="../slideLayouts/slideLayout188.xml"/><Relationship Id="rId9" Type="http://schemas.openxmlformats.org/officeDocument/2006/relationships/slideLayout" Target="../slideLayouts/slideLayout193.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39" Type="http://schemas.openxmlformats.org/officeDocument/2006/relationships/slideLayout" Target="../slideLayouts/slideLayout2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7">
            <a:extLst>
              <a:ext uri="{96DAC541-7B7A-43D3-8B79-37D633B846F1}">
                <asvg:svgBlip xmlns:asvg="http://schemas.microsoft.com/office/drawing/2016/SVG/main" r:embed="rId7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4920723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5F3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160386090"/>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 id="2147483773" r:id="rId37"/>
    <p:sldLayoutId id="2147483774" r:id="rId38"/>
    <p:sldLayoutId id="2147483775" r:id="rId39"/>
    <p:sldLayoutId id="2147483776" r:id="rId40"/>
    <p:sldLayoutId id="2147483777" r:id="rId41"/>
    <p:sldLayoutId id="2147483778" r:id="rId42"/>
    <p:sldLayoutId id="2147483779" r:id="rId43"/>
    <p:sldLayoutId id="2147483780" r:id="rId44"/>
    <p:sldLayoutId id="2147483781" r:id="rId45"/>
    <p:sldLayoutId id="2147483782" r:id="rId46"/>
    <p:sldLayoutId id="2147483783" r:id="rId47"/>
    <p:sldLayoutId id="2147483784" r:id="rId48"/>
    <p:sldLayoutId id="2147483785" r:id="rId49"/>
    <p:sldLayoutId id="2147483786" r:id="rId50"/>
    <p:sldLayoutId id="2147483787" r:id="rId51"/>
    <p:sldLayoutId id="2147483788" r:id="rId52"/>
    <p:sldLayoutId id="2147483789" r:id="rId53"/>
    <p:sldLayoutId id="2147483790"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5F3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7">
            <a:extLst>
              <a:ext uri="{96DAC541-7B7A-43D3-8B79-37D633B846F1}">
                <asvg:svgBlip xmlns:asvg="http://schemas.microsoft.com/office/drawing/2016/SVG/main" r:embed="rId5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470850000"/>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 id="2147483812" r:id="rId20"/>
    <p:sldLayoutId id="2147483813" r:id="rId21"/>
    <p:sldLayoutId id="2147483814" r:id="rId22"/>
    <p:sldLayoutId id="2147483815" r:id="rId23"/>
    <p:sldLayoutId id="2147483816" r:id="rId24"/>
    <p:sldLayoutId id="2147483817" r:id="rId25"/>
    <p:sldLayoutId id="2147483818" r:id="rId26"/>
    <p:sldLayoutId id="2147483819" r:id="rId27"/>
    <p:sldLayoutId id="2147483820" r:id="rId28"/>
    <p:sldLayoutId id="2147483821" r:id="rId29"/>
    <p:sldLayoutId id="2147483822" r:id="rId30"/>
    <p:sldLayoutId id="2147483823" r:id="rId31"/>
    <p:sldLayoutId id="2147483824" r:id="rId32"/>
    <p:sldLayoutId id="2147483825" r:id="rId33"/>
    <p:sldLayoutId id="2147483826" r:id="rId34"/>
    <p:sldLayoutId id="2147483827" r:id="rId35"/>
    <p:sldLayoutId id="2147483828" r:id="rId36"/>
    <p:sldLayoutId id="2147483829" r:id="rId37"/>
    <p:sldLayoutId id="2147483830" r:id="rId38"/>
    <p:sldLayoutId id="2147483831" r:id="rId39"/>
    <p:sldLayoutId id="2147483832" r:id="rId40"/>
    <p:sldLayoutId id="2147483833" r:id="rId41"/>
    <p:sldLayoutId id="2147483834" r:id="rId42"/>
    <p:sldLayoutId id="2147483835" r:id="rId43"/>
    <p:sldLayoutId id="2147483836" r:id="rId44"/>
    <p:sldLayoutId id="2147483837" r:id="rId45"/>
    <p:sldLayoutId id="2147483838" r:id="rId46"/>
    <p:sldLayoutId id="2147483839" r:id="rId47"/>
    <p:sldLayoutId id="2147483840" r:id="rId48"/>
    <p:sldLayoutId id="2147483841" r:id="rId49"/>
    <p:sldLayoutId id="2147483842" r:id="rId50"/>
    <p:sldLayoutId id="2147483843" r:id="rId51"/>
    <p:sldLayoutId id="2147483844" r:id="rId52"/>
    <p:sldLayoutId id="2147483845" r:id="rId53"/>
    <p:sldLayoutId id="2147483846" r:id="rId54"/>
    <p:sldLayoutId id="2147483847" r:id="rId5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4">
            <a:extLst>
              <a:ext uri="{96DAC541-7B7A-43D3-8B79-37D633B846F1}">
                <asvg:svgBlip xmlns:asvg="http://schemas.microsoft.com/office/drawing/2016/SVG/main" r:embed="rId65"/>
              </a:ext>
            </a:extLst>
          </a:blip>
          <a:srcRect/>
          <a:stretch/>
        </p:blipFill>
        <p:spPr>
          <a:xfrm rot="5400000">
            <a:off x="9509919" y="2743200"/>
            <a:ext cx="6858000" cy="1371600"/>
          </a:xfrm>
          <a:prstGeom prst="rect">
            <a:avLst/>
          </a:prstGeom>
        </p:spPr>
      </p:pic>
      <p:sp>
        <p:nvSpPr>
          <p:cNvPr id="6" name="Rectangle: Rounded Corners 36">
            <a:extLst>
              <a:ext uri="{FF2B5EF4-FFF2-40B4-BE49-F238E27FC236}">
                <a16:creationId xmlns:a16="http://schemas.microsoft.com/office/drawing/2014/main" id="{7F44FA7C-B128-5931-F41F-33B31CA0EA32}"/>
              </a:ext>
            </a:extLst>
          </p:cNvPr>
          <p:cNvSpPr/>
          <p:nvPr userDrawn="1"/>
        </p:nvSpPr>
        <p:spPr>
          <a:xfrm>
            <a:off x="13737531" y="2"/>
            <a:ext cx="224385" cy="182880"/>
          </a:xfrm>
          <a:prstGeom prst="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54" fontAlgn="base">
              <a:spcBef>
                <a:spcPts val="600"/>
              </a:spcBef>
              <a:spcAft>
                <a:spcPct val="0"/>
              </a:spcAft>
              <a:defRPr/>
            </a:pPr>
            <a:endParaRPr lang="en-US" sz="500">
              <a:gradFill>
                <a:gsLst>
                  <a:gs pos="70629">
                    <a:srgbClr val="FFFFFF"/>
                  </a:gs>
                  <a:gs pos="48951">
                    <a:srgbClr val="FFFFFF"/>
                  </a:gs>
                </a:gsLst>
                <a:path path="circle">
                  <a:fillToRect l="100000" t="100000"/>
                </a:path>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D828DFA0-8FE2-E0F2-84F8-1E526B040454}"/>
              </a:ext>
            </a:extLst>
          </p:cNvPr>
          <p:cNvSpPr/>
          <p:nvPr userDrawn="1"/>
        </p:nvSpPr>
        <p:spPr>
          <a:xfrm>
            <a:off x="13737531" y="223522"/>
            <a:ext cx="224385" cy="182880"/>
          </a:xfrm>
          <a:prstGeom prst="rect">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54" fontAlgn="base">
              <a:spcBef>
                <a:spcPts val="600"/>
              </a:spcBef>
              <a:spcAft>
                <a:spcPct val="0"/>
              </a:spcAft>
            </a:pPr>
            <a:endParaRPr lang="en-US" sz="500">
              <a:gradFill>
                <a:gsLst>
                  <a:gs pos="70629">
                    <a:srgbClr val="FFFFFF"/>
                  </a:gs>
                  <a:gs pos="48951">
                    <a:srgbClr val="FFFFFF"/>
                  </a:gs>
                </a:gsLst>
                <a:path path="circle">
                  <a:fillToRect l="100000" t="100000"/>
                </a:path>
              </a:gradFill>
              <a:latin typeface="Segoe UI Variable Display Semib" pitchFamily="2" charset="0"/>
            </a:endParaRPr>
          </a:p>
        </p:txBody>
      </p:sp>
      <p:pic>
        <p:nvPicPr>
          <p:cNvPr id="34" name="Picture 33">
            <a:extLst>
              <a:ext uri="{FF2B5EF4-FFF2-40B4-BE49-F238E27FC236}">
                <a16:creationId xmlns:a16="http://schemas.microsoft.com/office/drawing/2014/main" id="{89861B8C-F5FE-62A3-109E-D597F5B4F432}"/>
              </a:ext>
            </a:extLst>
          </p:cNvPr>
          <p:cNvPicPr>
            <a:picLocks noChangeAspect="1"/>
          </p:cNvPicPr>
          <p:nvPr userDrawn="1"/>
        </p:nvPicPr>
        <p:blipFill>
          <a:blip r:embed="rId66"/>
          <a:stretch>
            <a:fillRect/>
          </a:stretch>
        </p:blipFill>
        <p:spPr>
          <a:xfrm rot="5400000">
            <a:off x="13652855" y="5312286"/>
            <a:ext cx="522183" cy="455900"/>
          </a:xfrm>
          <a:prstGeom prst="rect">
            <a:avLst/>
          </a:prstGeom>
        </p:spPr>
      </p:pic>
    </p:spTree>
    <p:extLst>
      <p:ext uri="{BB962C8B-B14F-4D97-AF65-F5344CB8AC3E}">
        <p14:creationId xmlns:p14="http://schemas.microsoft.com/office/powerpoint/2010/main" val="1039350675"/>
      </p:ext>
    </p:extLst>
  </p:cSld>
  <p:clrMap bg1="dk1" tx1="lt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 id="2147483881" r:id="rId32"/>
    <p:sldLayoutId id="2147483882" r:id="rId33"/>
    <p:sldLayoutId id="2147483883" r:id="rId34"/>
    <p:sldLayoutId id="2147483884" r:id="rId35"/>
    <p:sldLayoutId id="2147483885" r:id="rId36"/>
    <p:sldLayoutId id="2147483886" r:id="rId37"/>
    <p:sldLayoutId id="2147483887" r:id="rId38"/>
    <p:sldLayoutId id="2147483888" r:id="rId39"/>
    <p:sldLayoutId id="2147483889" r:id="rId40"/>
    <p:sldLayoutId id="2147483890" r:id="rId41"/>
    <p:sldLayoutId id="2147483891" r:id="rId42"/>
    <p:sldLayoutId id="2147483892" r:id="rId43"/>
    <p:sldLayoutId id="2147483893" r:id="rId44"/>
    <p:sldLayoutId id="2147483894" r:id="rId45"/>
    <p:sldLayoutId id="2147483895" r:id="rId46"/>
    <p:sldLayoutId id="2147483896" r:id="rId47"/>
    <p:sldLayoutId id="2147483897" r:id="rId48"/>
    <p:sldLayoutId id="2147483898" r:id="rId49"/>
    <p:sldLayoutId id="2147483899" r:id="rId50"/>
    <p:sldLayoutId id="2147483900" r:id="rId51"/>
    <p:sldLayoutId id="2147483901" r:id="rId52"/>
    <p:sldLayoutId id="2147483902" r:id="rId53"/>
    <p:sldLayoutId id="2147483903" r:id="rId54"/>
    <p:sldLayoutId id="2147483904" r:id="rId55"/>
    <p:sldLayoutId id="2147483905" r:id="rId56"/>
    <p:sldLayoutId id="2147483906" r:id="rId57"/>
    <p:sldLayoutId id="2147483907" r:id="rId58"/>
    <p:sldLayoutId id="2147483908" r:id="rId59"/>
    <p:sldLayoutId id="2147483909" r:id="rId60"/>
    <p:sldLayoutId id="2147483910" r:id="rId61"/>
    <p:sldLayoutId id="2147483912" r:id="rId6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microsoft.github.io/aihlsIgnited/" TargetMode="External"/><Relationship Id="rId5" Type="http://schemas.openxmlformats.org/officeDocument/2006/relationships/image" Target="../media/image8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68.xml"/><Relationship Id="rId6" Type="http://schemas.openxmlformats.org/officeDocument/2006/relationships/image" Target="../media/image124.png"/><Relationship Id="rId5" Type="http://schemas.openxmlformats.org/officeDocument/2006/relationships/hyperlink" Target="https://pmc.ncbi.nlm.nih.gov/articles/PMC6372467/pdf/hir-25-1.pdf" TargetMode="External"/><Relationship Id="rId4" Type="http://schemas.openxmlformats.org/officeDocument/2006/relationships/image" Target="../media/image97.svg"/></Relationships>
</file>

<file path=ppt/slides/_rels/slide11.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5.png"/><Relationship Id="rId2" Type="http://schemas.openxmlformats.org/officeDocument/2006/relationships/hyperlink" Target="https://github.com/Azure-Samples/aihlsignited-medindexer" TargetMode="External"/><Relationship Id="rId1" Type="http://schemas.openxmlformats.org/officeDocument/2006/relationships/slideLayout" Target="../slideLayouts/slideLayout68.xml"/><Relationship Id="rId6" Type="http://schemas.openxmlformats.org/officeDocument/2006/relationships/image" Target="../media/image98.jpeg"/><Relationship Id="rId5" Type="http://schemas.openxmlformats.org/officeDocument/2006/relationships/image" Target="../media/image102.jpeg"/><Relationship Id="rId4" Type="http://schemas.openxmlformats.org/officeDocument/2006/relationships/image" Target="../media/image115.png"/></Relationships>
</file>

<file path=ppt/slides/_rels/slide12.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image" Target="../media/image104.png"/><Relationship Id="rId7" Type="http://schemas.openxmlformats.org/officeDocument/2006/relationships/image" Target="../media/image128.png"/><Relationship Id="rId2" Type="http://schemas.openxmlformats.org/officeDocument/2006/relationships/hyperlink" Target="https://github.com/Azure-Samples/aihlsignited-medindexer" TargetMode="External"/><Relationship Id="rId1" Type="http://schemas.openxmlformats.org/officeDocument/2006/relationships/slideLayout" Target="../slideLayouts/slideLayout68.xml"/><Relationship Id="rId6" Type="http://schemas.openxmlformats.org/officeDocument/2006/relationships/image" Target="../media/image127.png"/><Relationship Id="rId11" Type="http://schemas.openxmlformats.org/officeDocument/2006/relationships/image" Target="../media/image129.png"/><Relationship Id="rId5" Type="http://schemas.openxmlformats.org/officeDocument/2006/relationships/image" Target="../media/image126.png"/><Relationship Id="rId10" Type="http://schemas.openxmlformats.org/officeDocument/2006/relationships/image" Target="../media/image125.png"/><Relationship Id="rId4" Type="http://schemas.openxmlformats.org/officeDocument/2006/relationships/image" Target="../media/image115.png"/><Relationship Id="rId9" Type="http://schemas.openxmlformats.org/officeDocument/2006/relationships/image" Target="../media/image98.jpeg"/></Relationships>
</file>

<file path=ppt/slides/_rels/slide13.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176.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zure/azure-search-vector-samples/blob/main/demo-java/demo-integrated-vectorization/readme.md" TargetMode="External"/><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131.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zure/azure-search-vector-samples/blob/main/demo-python/code/basic-vector-workflow/azure-search-vector-python-sample.ipynb" TargetMode="External"/><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learn.microsoft.com/en-us/azure/search/search-limits-quotas-capacity?utm_source=chatgpt.com#vector-index-size-limits" TargetMode="Externa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5.png"/><Relationship Id="rId2" Type="http://schemas.openxmlformats.org/officeDocument/2006/relationships/image" Target="../media/image132.png"/><Relationship Id="rId1" Type="http://schemas.openxmlformats.org/officeDocument/2006/relationships/slideLayout" Target="../slideLayouts/slideLayout19.xml"/><Relationship Id="rId6" Type="http://schemas.openxmlformats.org/officeDocument/2006/relationships/image" Target="../media/image134.jpeg"/><Relationship Id="rId5" Type="http://schemas.openxmlformats.org/officeDocument/2006/relationships/image" Target="../media/image133.png"/><Relationship Id="rId4" Type="http://schemas.openxmlformats.org/officeDocument/2006/relationships/image" Target="../media/image126.png"/></Relationships>
</file>

<file path=ppt/slides/_rels/slide18.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image" Target="../media/image89.png"/><Relationship Id="rId7" Type="http://schemas.openxmlformats.org/officeDocument/2006/relationships/image" Target="../media/image91.jpeg"/><Relationship Id="rId2" Type="http://schemas.openxmlformats.org/officeDocument/2006/relationships/notesSlide" Target="../notesSlides/notesSlide2.xml"/><Relationship Id="rId1" Type="http://schemas.openxmlformats.org/officeDocument/2006/relationships/slideLayout" Target="../slideLayouts/slideLayout68.xml"/><Relationship Id="rId6" Type="http://schemas.openxmlformats.org/officeDocument/2006/relationships/hyperlink" Target="https://www.linkedin.com/in/marcinjimenez" TargetMode="External"/><Relationship Id="rId5" Type="http://schemas.openxmlformats.org/officeDocument/2006/relationships/hyperlink" Target="Linkdln" TargetMode="External"/><Relationship Id="rId4" Type="http://schemas.openxmlformats.org/officeDocument/2006/relationships/image" Target="../media/image90.svg"/></Relationships>
</file>

<file path=ppt/slides/_rels/slide3.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89.png"/><Relationship Id="rId7" Type="http://schemas.openxmlformats.org/officeDocument/2006/relationships/image" Target="../media/image95.jpeg"/><Relationship Id="rId2" Type="http://schemas.openxmlformats.org/officeDocument/2006/relationships/notesSlide" Target="../notesSlides/notesSlide3.xml"/><Relationship Id="rId1" Type="http://schemas.openxmlformats.org/officeDocument/2006/relationships/slideLayout" Target="../slideLayouts/slideLayout68.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0.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xml"/><Relationship Id="rId1" Type="http://schemas.openxmlformats.org/officeDocument/2006/relationships/slideLayout" Target="../slideLayouts/slideLayout68.xml"/><Relationship Id="rId5" Type="http://schemas.openxmlformats.org/officeDocument/2006/relationships/hyperlink" Target="https://pmc.ncbi.nlm.nih.gov/articles/PMC6372467/pdf/hir-25-1.pdf" TargetMode="External"/><Relationship Id="rId4" Type="http://schemas.openxmlformats.org/officeDocument/2006/relationships/image" Target="../media/image90.svg"/></Relationships>
</file>

<file path=ppt/slides/_rels/slide6.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89.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5.xml"/><Relationship Id="rId1" Type="http://schemas.openxmlformats.org/officeDocument/2006/relationships/slideLayout" Target="../slideLayouts/slideLayout68.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jpeg"/><Relationship Id="rId10" Type="http://schemas.openxmlformats.org/officeDocument/2006/relationships/image" Target="../media/image103.png"/><Relationship Id="rId4" Type="http://schemas.openxmlformats.org/officeDocument/2006/relationships/image" Target="../media/image97.svg"/><Relationship Id="rId9" Type="http://schemas.openxmlformats.org/officeDocument/2006/relationships/image" Target="../media/image102.jpeg"/><Relationship Id="rId14" Type="http://schemas.openxmlformats.org/officeDocument/2006/relationships/image" Target="../media/image107.png"/></Relationships>
</file>

<file path=ppt/slides/_rels/slide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hyperlink" Target="https://github.com/Azure-Samples/autoauth-solution-accelerator" TargetMode="External"/><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hyperlink" Target="https://pmc.ncbi.nlm.nih.gov/articles/PMC6372467/pdf/hir-25-1.pdf" TargetMode="External"/><Relationship Id="rId2" Type="http://schemas.openxmlformats.org/officeDocument/2006/relationships/image" Target="../media/image108.png"/><Relationship Id="rId1" Type="http://schemas.openxmlformats.org/officeDocument/2006/relationships/slideLayout" Target="../slideLayouts/slideLayout68.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jpeg"/><Relationship Id="rId9" Type="http://schemas.openxmlformats.org/officeDocument/2006/relationships/image" Target="../media/image115.png"/></Relationships>
</file>

<file path=ppt/slides/_rels/slide8.xml.rels><?xml version="1.0" encoding="UTF-8" standalone="yes"?>
<Relationships xmlns="http://schemas.openxmlformats.org/package/2006/relationships"><Relationship Id="rId8" Type="http://schemas.openxmlformats.org/officeDocument/2006/relationships/hyperlink" Target="https://pmc.ncbi.nlm.nih.gov/articles/PMC6372467/pdf/hir-25-1.pdf" TargetMode="External"/><Relationship Id="rId3" Type="http://schemas.openxmlformats.org/officeDocument/2006/relationships/image" Target="../media/image117.png"/><Relationship Id="rId7" Type="http://schemas.openxmlformats.org/officeDocument/2006/relationships/image" Target="../media/image122.png"/><Relationship Id="rId2" Type="http://schemas.openxmlformats.org/officeDocument/2006/relationships/image" Target="../media/image118.png"/><Relationship Id="rId1" Type="http://schemas.openxmlformats.org/officeDocument/2006/relationships/slideLayout" Target="../slideLayouts/slideLayout68.xml"/><Relationship Id="rId6" Type="http://schemas.openxmlformats.org/officeDocument/2006/relationships/image" Target="../media/image121.png"/><Relationship Id="rId5" Type="http://schemas.openxmlformats.org/officeDocument/2006/relationships/image" Target="../media/image120.svg"/><Relationship Id="rId4" Type="http://schemas.openxmlformats.org/officeDocument/2006/relationships/image" Target="../media/image119.png"/><Relationship Id="rId9" Type="http://schemas.openxmlformats.org/officeDocument/2006/relationships/hyperlink" Target="https://github.com/Azure-Samples/autoauth-solution-accelerator"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link.excalidraw.com/l/4aXAELFKoVl/7mLZT9qb03E" TargetMode="External"/><Relationship Id="rId3" Type="http://schemas.openxmlformats.org/officeDocument/2006/relationships/image" Target="../media/image89.png"/><Relationship Id="rId7"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68.xml"/><Relationship Id="rId6" Type="http://schemas.openxmlformats.org/officeDocument/2006/relationships/hyperlink" Target="https://learn.microsoft.com/en-us/azure/search/search-faq-frequently-asked-questions" TargetMode="External"/><Relationship Id="rId5" Type="http://schemas.openxmlformats.org/officeDocument/2006/relationships/hyperlink" Target="https://pmc.ncbi.nlm.nih.gov/articles/PMC6372467/pdf/hir-25-1.pdf" TargetMode="External"/><Relationship Id="rId4" Type="http://schemas.openxmlformats.org/officeDocument/2006/relationships/image" Target="../media/image9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I_HLS_Ignited">
            <a:hlinkClick r:id="" action="ppaction://media"/>
            <a:extLst>
              <a:ext uri="{FF2B5EF4-FFF2-40B4-BE49-F238E27FC236}">
                <a16:creationId xmlns:a16="http://schemas.microsoft.com/office/drawing/2014/main" id="{2B2B25AF-6DC3-9571-9E7B-4D94EA32D5F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84162" y="-143220"/>
            <a:ext cx="21960324" cy="7144439"/>
          </a:xfrm>
          <a:prstGeom prst="rect">
            <a:avLst/>
          </a:prstGeom>
        </p:spPr>
      </p:pic>
      <p:sp>
        <p:nvSpPr>
          <p:cNvPr id="2" name="Title 1">
            <a:extLst>
              <a:ext uri="{FF2B5EF4-FFF2-40B4-BE49-F238E27FC236}">
                <a16:creationId xmlns:a16="http://schemas.microsoft.com/office/drawing/2014/main" id="{25C454A1-5CF1-206E-0E5E-D2B529849F60}"/>
              </a:ext>
            </a:extLst>
          </p:cNvPr>
          <p:cNvSpPr>
            <a:spLocks noGrp="1"/>
          </p:cNvSpPr>
          <p:nvPr>
            <p:ph type="title"/>
          </p:nvPr>
        </p:nvSpPr>
        <p:spPr>
          <a:xfrm>
            <a:off x="7502792" y="4197782"/>
            <a:ext cx="3429018" cy="1938992"/>
          </a:xfrm>
        </p:spPr>
        <p:txBody>
          <a:bodyPr/>
          <a:lstStyle/>
          <a:p>
            <a:r>
              <a:rPr lang="en-US" sz="2400" b="1" i="1">
                <a:effectLst/>
                <a:latin typeface="-apple-system"/>
              </a:rPr>
              <a:t>Building AI-Powered Clinical Knowledge Stores with Azure AI Search</a:t>
            </a:r>
            <a:br>
              <a:rPr lang="en-US" sz="2400" b="1" i="0">
                <a:effectLst/>
                <a:latin typeface="-apple-system"/>
              </a:rPr>
            </a:br>
            <a:br>
              <a:rPr lang="en-US" sz="1800" i="0">
                <a:effectLst/>
                <a:latin typeface="-apple-system"/>
              </a:rPr>
            </a:br>
            <a:r>
              <a:rPr lang="en-US" sz="1800" i="0">
                <a:effectLst/>
                <a:latin typeface="-apple-system"/>
              </a:rPr>
              <a:t>FY25 Session 1 </a:t>
            </a:r>
            <a:br>
              <a:rPr lang="en-US" sz="1800" i="0">
                <a:effectLst/>
                <a:latin typeface="-apple-system"/>
              </a:rPr>
            </a:br>
            <a:r>
              <a:rPr lang="en-US" sz="1800" i="0">
                <a:effectLst/>
                <a:latin typeface="-apple-system"/>
              </a:rPr>
              <a:t>Upcoming sessions </a:t>
            </a:r>
            <a:r>
              <a:rPr lang="en-US" sz="1800" b="1" i="0">
                <a:effectLst/>
                <a:latin typeface="-apple-system"/>
                <a:hlinkClick r:id="rId6">
                  <a:extLst>
                    <a:ext uri="{A12FA001-AC4F-418D-AE19-62706E023703}">
                      <ahyp:hlinkClr xmlns:ahyp="http://schemas.microsoft.com/office/drawing/2018/hyperlinkcolor" val="tx"/>
                    </a:ext>
                  </a:extLst>
                </a:hlinkClick>
              </a:rPr>
              <a:t>here</a:t>
            </a:r>
            <a:endParaRPr lang="en-US" sz="1800" b="1"/>
          </a:p>
        </p:txBody>
      </p:sp>
      <p:sp>
        <p:nvSpPr>
          <p:cNvPr id="6" name="Text Placeholder 5">
            <a:extLst>
              <a:ext uri="{FF2B5EF4-FFF2-40B4-BE49-F238E27FC236}">
                <a16:creationId xmlns:a16="http://schemas.microsoft.com/office/drawing/2014/main" id="{030E52BB-5CE8-4CB0-1812-638C80D5E133}"/>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6293038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207A1-DF3C-E3DA-8ADD-17FA71C3E68D}"/>
            </a:ext>
          </a:extLst>
        </p:cNvPr>
        <p:cNvGrpSpPr/>
        <p:nvPr/>
      </p:nvGrpSpPr>
      <p:grpSpPr>
        <a:xfrm>
          <a:off x="0" y="0"/>
          <a:ext cx="0" cy="0"/>
          <a:chOff x="0" y="0"/>
          <a:chExt cx="0" cy="0"/>
        </a:xfrm>
      </p:grpSpPr>
      <p:sp>
        <p:nvSpPr>
          <p:cNvPr id="75" name="Rectangle 74">
            <a:extLst>
              <a:ext uri="{FF2B5EF4-FFF2-40B4-BE49-F238E27FC236}">
                <a16:creationId xmlns:a16="http://schemas.microsoft.com/office/drawing/2014/main" id="{680DA97F-4FC6-BDA1-2D84-4F3063212070}"/>
              </a:ex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grpSp>
        <p:nvGrpSpPr>
          <p:cNvPr id="3" name="Group 2">
            <a:extLst>
              <a:ext uri="{FF2B5EF4-FFF2-40B4-BE49-F238E27FC236}">
                <a16:creationId xmlns:a16="http://schemas.microsoft.com/office/drawing/2014/main" id="{54D01730-CDE7-60C8-65B5-220FAF6F552C}"/>
              </a:ext>
              <a:ext uri="{C183D7F6-B498-43B3-948B-1728B52AA6E4}">
                <adec:decorative xmlns:adec="http://schemas.microsoft.com/office/drawing/2017/decorative" val="1"/>
              </a:ext>
            </a:extLst>
          </p:cNvPr>
          <p:cNvGrpSpPr/>
          <p:nvPr/>
        </p:nvGrpSpPr>
        <p:grpSpPr>
          <a:xfrm rot="19720801">
            <a:off x="1137295" y="-3112437"/>
            <a:ext cx="13298696" cy="12013754"/>
            <a:chOff x="-6806101" y="232531"/>
            <a:chExt cx="3322108" cy="3001123"/>
          </a:xfrm>
        </p:grpSpPr>
        <p:grpSp>
          <p:nvGrpSpPr>
            <p:cNvPr id="4" name="Group 3">
              <a:extLst>
                <a:ext uri="{FF2B5EF4-FFF2-40B4-BE49-F238E27FC236}">
                  <a16:creationId xmlns:a16="http://schemas.microsoft.com/office/drawing/2014/main" id="{2389B447-BCB3-C6D7-AABA-271883E5FAF6}"/>
                </a:ext>
              </a:extLst>
            </p:cNvPr>
            <p:cNvGrpSpPr/>
            <p:nvPr/>
          </p:nvGrpSpPr>
          <p:grpSpPr>
            <a:xfrm rot="15313653">
              <a:off x="-6654419" y="298465"/>
              <a:ext cx="2935188" cy="2935189"/>
              <a:chOff x="-13073550" y="260470"/>
              <a:chExt cx="10868115" cy="10868116"/>
            </a:xfrm>
            <a:solidFill>
              <a:schemeClr val="bg1">
                <a:lumMod val="85000"/>
              </a:schemeClr>
            </a:solidFill>
          </p:grpSpPr>
          <p:grpSp>
            <p:nvGrpSpPr>
              <p:cNvPr id="57" name="Group 56">
                <a:extLst>
                  <a:ext uri="{FF2B5EF4-FFF2-40B4-BE49-F238E27FC236}">
                    <a16:creationId xmlns:a16="http://schemas.microsoft.com/office/drawing/2014/main" id="{50DBDF9E-D3B8-C29C-C512-D691861BE14C}"/>
                  </a:ext>
                </a:extLst>
              </p:cNvPr>
              <p:cNvGrpSpPr/>
              <p:nvPr/>
            </p:nvGrpSpPr>
            <p:grpSpPr>
              <a:xfrm>
                <a:off x="-13073550" y="3398292"/>
                <a:ext cx="10868115" cy="4592474"/>
                <a:chOff x="-13073550" y="3398292"/>
                <a:chExt cx="10868115" cy="4592474"/>
              </a:xfrm>
              <a:grpFill/>
            </p:grpSpPr>
            <p:pic>
              <p:nvPicPr>
                <p:cNvPr id="64" name="Graphic 63">
                  <a:extLst>
                    <a:ext uri="{FF2B5EF4-FFF2-40B4-BE49-F238E27FC236}">
                      <a16:creationId xmlns:a16="http://schemas.microsoft.com/office/drawing/2014/main" id="{A56FB06F-A9E6-E441-B4CA-69B904E768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64">
                  <a:extLst>
                    <a:ext uri="{FF2B5EF4-FFF2-40B4-BE49-F238E27FC236}">
                      <a16:creationId xmlns:a16="http://schemas.microsoft.com/office/drawing/2014/main" id="{700F4BB0-FF3B-EC2A-2E64-6E5BD13C38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8" name="Group 57">
                <a:extLst>
                  <a:ext uri="{FF2B5EF4-FFF2-40B4-BE49-F238E27FC236}">
                    <a16:creationId xmlns:a16="http://schemas.microsoft.com/office/drawing/2014/main" id="{9AE4280D-4807-59D1-D589-F2AC16F417EC}"/>
                  </a:ext>
                </a:extLst>
              </p:cNvPr>
              <p:cNvGrpSpPr/>
              <p:nvPr/>
            </p:nvGrpSpPr>
            <p:grpSpPr>
              <a:xfrm rot="18000000">
                <a:off x="-13073550" y="3398292"/>
                <a:ext cx="10868115" cy="4592474"/>
                <a:chOff x="-13073550" y="3398292"/>
                <a:chExt cx="10868115" cy="4592474"/>
              </a:xfrm>
              <a:grpFill/>
            </p:grpSpPr>
            <p:pic>
              <p:nvPicPr>
                <p:cNvPr id="62" name="Graphic 61">
                  <a:extLst>
                    <a:ext uri="{FF2B5EF4-FFF2-40B4-BE49-F238E27FC236}">
                      <a16:creationId xmlns:a16="http://schemas.microsoft.com/office/drawing/2014/main" id="{3E55183D-2758-3969-2593-3BDC250537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3" name="Graphic 62">
                  <a:extLst>
                    <a:ext uri="{FF2B5EF4-FFF2-40B4-BE49-F238E27FC236}">
                      <a16:creationId xmlns:a16="http://schemas.microsoft.com/office/drawing/2014/main" id="{0A962321-3B20-BE0E-D68E-DFFAD220B0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9" name="Group 58">
                <a:extLst>
                  <a:ext uri="{FF2B5EF4-FFF2-40B4-BE49-F238E27FC236}">
                    <a16:creationId xmlns:a16="http://schemas.microsoft.com/office/drawing/2014/main" id="{55823F2F-909A-A950-E7C4-A94C0FD76C27}"/>
                  </a:ext>
                </a:extLst>
              </p:cNvPr>
              <p:cNvGrpSpPr/>
              <p:nvPr/>
            </p:nvGrpSpPr>
            <p:grpSpPr>
              <a:xfrm rot="3600000">
                <a:off x="-13073550" y="3398291"/>
                <a:ext cx="10868115" cy="4592474"/>
                <a:chOff x="-13073550" y="3398292"/>
                <a:chExt cx="10868115" cy="4592474"/>
              </a:xfrm>
              <a:grpFill/>
            </p:grpSpPr>
            <p:pic>
              <p:nvPicPr>
                <p:cNvPr id="60" name="Graphic 59">
                  <a:extLst>
                    <a:ext uri="{FF2B5EF4-FFF2-40B4-BE49-F238E27FC236}">
                      <a16:creationId xmlns:a16="http://schemas.microsoft.com/office/drawing/2014/main" id="{71D1BF5C-56D8-2B68-48E5-995C27859B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1" name="Graphic 60">
                  <a:extLst>
                    <a:ext uri="{FF2B5EF4-FFF2-40B4-BE49-F238E27FC236}">
                      <a16:creationId xmlns:a16="http://schemas.microsoft.com/office/drawing/2014/main" id="{4F8942A9-1F2E-1EDF-A365-C5FA8F9333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5" name="Graphic 5">
              <a:extLst>
                <a:ext uri="{FF2B5EF4-FFF2-40B4-BE49-F238E27FC236}">
                  <a16:creationId xmlns:a16="http://schemas.microsoft.com/office/drawing/2014/main" id="{A45C3136-0CED-294E-4FF5-90264E8FD023}"/>
                </a:ext>
              </a:extLst>
            </p:cNvPr>
            <p:cNvGrpSpPr/>
            <p:nvPr/>
          </p:nvGrpSpPr>
          <p:grpSpPr>
            <a:xfrm rot="17096485">
              <a:off x="-6289091" y="799971"/>
              <a:ext cx="2039455" cy="2103885"/>
              <a:chOff x="4071312" y="2489702"/>
              <a:chExt cx="3527293" cy="3638722"/>
            </a:xfrm>
            <a:noFill/>
          </p:grpSpPr>
          <p:sp>
            <p:nvSpPr>
              <p:cNvPr id="45" name="Freeform: Shape 44">
                <a:extLst>
                  <a:ext uri="{FF2B5EF4-FFF2-40B4-BE49-F238E27FC236}">
                    <a16:creationId xmlns:a16="http://schemas.microsoft.com/office/drawing/2014/main" id="{B11FAACA-57DD-E11E-AD64-B25DD7FF1B61}"/>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83C10917-9D4B-79AB-8BC3-DFF47C944A6D}"/>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C515FD67-3F50-6409-510F-71EDDC47FA8A}"/>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99713886-687D-444C-9DFF-6E775499F8D8}"/>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D82B6B0A-EE30-8528-FA1E-31112B4DCF3D}"/>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5BFF0418-0321-3A31-A900-584FCE4CC54C}"/>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BA70A2B3-7911-060C-56D5-E399E5E8FA10}"/>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8C0322BE-50C5-3C56-7AD8-B4B74BB81248}"/>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99D06CAE-A13D-1218-5E42-FC42412D614C}"/>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4B984DCD-C0B8-89CF-5352-EC86E54907E4}"/>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FCFB54EE-8890-A004-AE21-880420734141}"/>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46BD4211-06B3-5122-2D38-142A12204101}"/>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 name="Graphic 5">
              <a:extLst>
                <a:ext uri="{FF2B5EF4-FFF2-40B4-BE49-F238E27FC236}">
                  <a16:creationId xmlns:a16="http://schemas.microsoft.com/office/drawing/2014/main" id="{D17AF066-D0AD-C29A-FB48-CE9691B6C2BB}"/>
                </a:ext>
              </a:extLst>
            </p:cNvPr>
            <p:cNvGrpSpPr/>
            <p:nvPr/>
          </p:nvGrpSpPr>
          <p:grpSpPr>
            <a:xfrm rot="1530955">
              <a:off x="-6413599" y="569189"/>
              <a:ext cx="2476400" cy="2415487"/>
              <a:chOff x="4270587" y="2574268"/>
              <a:chExt cx="3544376" cy="3457192"/>
            </a:xfrm>
            <a:noFill/>
          </p:grpSpPr>
          <p:sp>
            <p:nvSpPr>
              <p:cNvPr id="33" name="Freeform: Shape 32">
                <a:extLst>
                  <a:ext uri="{FF2B5EF4-FFF2-40B4-BE49-F238E27FC236}">
                    <a16:creationId xmlns:a16="http://schemas.microsoft.com/office/drawing/2014/main" id="{B06ACEF5-DC61-2637-5510-DB69E72FA50D}"/>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0E79A4ED-2758-6834-88D4-9D01698D63B3}"/>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9A83B0BA-A66D-552A-BC0B-223E1B929844}"/>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E455BDA5-0634-05AC-B8DF-CB1DD36F35A1}"/>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97C4A37C-0C56-7259-D0C4-534532A0369C}"/>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9082E3EA-ADAB-DB24-BB7E-2CBBECC45284}"/>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3F3AD734-31BB-B650-184B-432E4670E986}"/>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EF7D1E1E-72EF-DA9A-BF3A-48C9E25B554A}"/>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CFE4076E-7F26-EFA3-AF40-125A5A53E557}"/>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8998E301-7F39-2AF3-4556-760D3E1BA1C6}"/>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845AE96B-CB99-F7D0-AB2A-F1FFD0905244}"/>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55931250-0DE2-CA8A-B241-CF7E7C17ECA7}"/>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 name="Graphic 5">
              <a:extLst>
                <a:ext uri="{FF2B5EF4-FFF2-40B4-BE49-F238E27FC236}">
                  <a16:creationId xmlns:a16="http://schemas.microsoft.com/office/drawing/2014/main" id="{38573536-8D49-812A-2808-AF8F80F78ACE}"/>
                </a:ext>
              </a:extLst>
            </p:cNvPr>
            <p:cNvGrpSpPr/>
            <p:nvPr/>
          </p:nvGrpSpPr>
          <p:grpSpPr>
            <a:xfrm rot="493675">
              <a:off x="-6806101" y="683791"/>
              <a:ext cx="3322108" cy="2161678"/>
              <a:chOff x="3224705" y="2448010"/>
              <a:chExt cx="5745675" cy="3738674"/>
            </a:xfrm>
            <a:noFill/>
          </p:grpSpPr>
          <p:sp>
            <p:nvSpPr>
              <p:cNvPr id="21" name="Freeform: Shape 20">
                <a:extLst>
                  <a:ext uri="{FF2B5EF4-FFF2-40B4-BE49-F238E27FC236}">
                    <a16:creationId xmlns:a16="http://schemas.microsoft.com/office/drawing/2014/main" id="{4F924883-7C01-A3E7-19EF-D732733DF928}"/>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BEC590D2-5CC7-E757-86D6-B28C5831D1CB}"/>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528DDDF0-73C5-1A14-0143-984B1B39CAEB}"/>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1E0055E9-9874-DD3A-94EB-A0ECB446B8D6}"/>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4096B374-DC6C-DFAC-E37A-81A5082B131C}"/>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B6ECA3B1-E925-DC1E-2518-AD6ED3DAA393}"/>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2DE20F5C-C799-390C-FDE9-A3853E58AAB0}"/>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2E9F348D-6D7D-48C0-9DD9-9986B3A2AA94}"/>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561EB0B2-4896-4D64-2357-7D3FBB9D84E4}"/>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468DA62C-A5F3-65FE-5F94-8772B398C2A2}"/>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9190BDF0-D858-BE1B-A938-2319A9CCF001}"/>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7240515A-02FE-EA44-EAA7-A6A62FF4CF85}"/>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 name="Graphic 5">
              <a:extLst>
                <a:ext uri="{FF2B5EF4-FFF2-40B4-BE49-F238E27FC236}">
                  <a16:creationId xmlns:a16="http://schemas.microsoft.com/office/drawing/2014/main" id="{C47C35B8-A93D-3150-354E-9555A80EBF39}"/>
                </a:ext>
              </a:extLst>
            </p:cNvPr>
            <p:cNvGrpSpPr/>
            <p:nvPr/>
          </p:nvGrpSpPr>
          <p:grpSpPr>
            <a:xfrm rot="2104378">
              <a:off x="-6412180" y="232531"/>
              <a:ext cx="2239898" cy="2863531"/>
              <a:chOff x="4061078" y="1549502"/>
              <a:chExt cx="3873961" cy="4952549"/>
            </a:xfrm>
            <a:noFill/>
          </p:grpSpPr>
          <p:sp>
            <p:nvSpPr>
              <p:cNvPr id="9" name="Freeform: Shape 8">
                <a:extLst>
                  <a:ext uri="{FF2B5EF4-FFF2-40B4-BE49-F238E27FC236}">
                    <a16:creationId xmlns:a16="http://schemas.microsoft.com/office/drawing/2014/main" id="{5D029F94-2A46-76B4-97B8-8C83FA6AD614}"/>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9CE67017-48F0-FDA9-FAA7-9F2E52F53B46}"/>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 name="Freeform: Shape 10">
                <a:extLst>
                  <a:ext uri="{FF2B5EF4-FFF2-40B4-BE49-F238E27FC236}">
                    <a16:creationId xmlns:a16="http://schemas.microsoft.com/office/drawing/2014/main" id="{256BC93A-9AAD-DBB6-3333-2DE864A9FFCA}"/>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B71221FF-4241-2512-46BB-4FCB56F4BB37}"/>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887AD5A3-66B4-FDD6-14DB-C1B99ABCE2CC}"/>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598B71C5-C775-089F-EBFA-D9DA9C570784}"/>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79817DBF-C094-11DC-3ED0-E037DADC7869}"/>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D9D67C37-79AF-4DED-FF35-B79B70503CD1}"/>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BFE10A7D-EECB-FEF6-4E14-ABCAD445D7CE}"/>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69608173-ADFA-17B7-FB03-AA6CD8818BD7}"/>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87C04257-37F5-819F-888C-B84FF7E5A559}"/>
                  </a:ext>
                </a:extLst>
              </p:cNvPr>
              <p:cNvSpPr/>
              <p:nvPr/>
            </p:nvSpPr>
            <p:spPr>
              <a:xfrm>
                <a:off x="4159456" y="2289395"/>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76634E53-7715-DCA3-3407-4CB117395D2C}"/>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67" name="Rounded Rectangle 34">
            <a:extLst>
              <a:ext uri="{FF2B5EF4-FFF2-40B4-BE49-F238E27FC236}">
                <a16:creationId xmlns:a16="http://schemas.microsoft.com/office/drawing/2014/main" id="{461A3250-F0DD-7CD1-5D4E-CC94ED58613B}"/>
              </a:ext>
              <a:ext uri="{C183D7F6-B498-43B3-948B-1728B52AA6E4}">
                <adec:decorative xmlns:adec="http://schemas.microsoft.com/office/drawing/2017/decorative" val="1"/>
              </a:ext>
            </a:extLst>
          </p:cNvPr>
          <p:cNvSpPr/>
          <p:nvPr/>
        </p:nvSpPr>
        <p:spPr bwMode="auto">
          <a:xfrm>
            <a:off x="547599" y="925185"/>
            <a:ext cx="11029950" cy="5098834"/>
          </a:xfrm>
          <a:prstGeom prst="roundRect">
            <a:avLst>
              <a:gd name="adj" fmla="val 6454"/>
            </a:avLst>
          </a:prstGeom>
          <a:solidFill>
            <a:schemeClr val="bg1">
              <a:alpha val="70000"/>
            </a:schemeClr>
          </a:solidFill>
          <a:ln w="19050">
            <a:solidFill>
              <a:schemeClr val="tx2">
                <a:lumMod val="40000"/>
                <a:lumOff val="60000"/>
              </a:schemeClr>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a:ln>
                <a:noFill/>
              </a:ln>
              <a:solidFill>
                <a:srgbClr val="225B61"/>
              </a:solidFill>
              <a:effectLst/>
              <a:uLnTx/>
              <a:uFillTx/>
              <a:latin typeface="Segoe Sans Text Semibold" pitchFamily="2" charset="0"/>
              <a:ea typeface="+mn-ea"/>
              <a:cs typeface="Segoe Sans Text Semibold" pitchFamily="2" charset="0"/>
            </a:endParaRPr>
          </a:p>
        </p:txBody>
      </p:sp>
      <p:sp>
        <p:nvSpPr>
          <p:cNvPr id="74" name="Text Placeholder 13">
            <a:hlinkClick r:id="rId5"/>
            <a:extLst>
              <a:ext uri="{FF2B5EF4-FFF2-40B4-BE49-F238E27FC236}">
                <a16:creationId xmlns:a16="http://schemas.microsoft.com/office/drawing/2014/main" id="{B2831B3E-3159-DC4B-57CE-3AE754B4974D}"/>
              </a:ext>
            </a:extLst>
          </p:cNvPr>
          <p:cNvSpPr>
            <a:spLocks noGrp="1"/>
          </p:cNvSpPr>
          <p:nvPr/>
        </p:nvSpPr>
        <p:spPr>
          <a:xfrm>
            <a:off x="674994" y="6372810"/>
            <a:ext cx="9326033" cy="172647"/>
          </a:xfrm>
          <a:prstGeom prst="rect">
            <a:avLst/>
          </a:prstGeom>
          <a:noFill/>
        </p:spPr>
        <p:txBody>
          <a:bodyPr vert="horz" wrap="square" lIns="0" tIns="0" rIns="0" bIns="0" rtlCol="0">
            <a:spAutoFit/>
          </a:bodyPr>
          <a:lstStyle>
            <a:lvl1pPr marL="0" marR="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sz="1122"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b="1"/>
              <a:t>Context Engineering </a:t>
            </a:r>
            <a:r>
              <a:rPr lang="en-US"/>
              <a:t>Redefining Data/Feature Engineering in the Age of AI</a:t>
            </a:r>
            <a:endPar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77" name="Title 3">
            <a:extLst>
              <a:ext uri="{FF2B5EF4-FFF2-40B4-BE49-F238E27FC236}">
                <a16:creationId xmlns:a16="http://schemas.microsoft.com/office/drawing/2014/main" id="{DF6876E5-DE18-7049-0815-66DE9B11B4D5}"/>
              </a:ext>
            </a:extLst>
          </p:cNvPr>
          <p:cNvSpPr txBox="1">
            <a:spLocks/>
          </p:cNvSpPr>
          <p:nvPr/>
        </p:nvSpPr>
        <p:spPr>
          <a:xfrm>
            <a:off x="2916550" y="144543"/>
            <a:ext cx="7667696" cy="70257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a:solidFill>
                  <a:schemeClr val="accent6"/>
                </a:solidFill>
              </a:rPr>
              <a:t> Context Engineering Matters</a:t>
            </a:r>
          </a:p>
        </p:txBody>
      </p:sp>
      <p:pic>
        <p:nvPicPr>
          <p:cNvPr id="85" name="Picture 84">
            <a:extLst>
              <a:ext uri="{FF2B5EF4-FFF2-40B4-BE49-F238E27FC236}">
                <a16:creationId xmlns:a16="http://schemas.microsoft.com/office/drawing/2014/main" id="{11B8E220-A46D-4C78-4AAF-49714D8BC47D}"/>
              </a:ext>
            </a:extLst>
          </p:cNvPr>
          <p:cNvPicPr>
            <a:picLocks noChangeAspect="1"/>
          </p:cNvPicPr>
          <p:nvPr/>
        </p:nvPicPr>
        <p:blipFill>
          <a:blip r:embed="rId6"/>
          <a:stretch>
            <a:fillRect/>
          </a:stretch>
        </p:blipFill>
        <p:spPr>
          <a:xfrm>
            <a:off x="1502410" y="1803967"/>
            <a:ext cx="9345946" cy="3445197"/>
          </a:xfrm>
          <a:prstGeom prst="rect">
            <a:avLst/>
          </a:prstGeom>
        </p:spPr>
      </p:pic>
      <p:sp>
        <p:nvSpPr>
          <p:cNvPr id="86" name="TextBox 85">
            <a:extLst>
              <a:ext uri="{FF2B5EF4-FFF2-40B4-BE49-F238E27FC236}">
                <a16:creationId xmlns:a16="http://schemas.microsoft.com/office/drawing/2014/main" id="{43895CB7-3BCC-3AAA-9B0B-74F1F7AF52AC}"/>
              </a:ext>
            </a:extLst>
          </p:cNvPr>
          <p:cNvSpPr txBox="1"/>
          <p:nvPr/>
        </p:nvSpPr>
        <p:spPr>
          <a:xfrm>
            <a:off x="3690331" y="1416652"/>
            <a:ext cx="8102041" cy="276999"/>
          </a:xfrm>
          <a:prstGeom prst="rect">
            <a:avLst/>
          </a:prstGeom>
          <a:noFill/>
        </p:spPr>
        <p:txBody>
          <a:bodyPr wrap="square" lIns="0" tIns="0" rIns="0" bIns="0" rtlCol="0">
            <a:spAutoFit/>
          </a:bodyPr>
          <a:lstStyle/>
          <a:p>
            <a:r>
              <a:rPr lang="en-US" b="1">
                <a:solidFill>
                  <a:schemeClr val="tx2"/>
                </a:solidFill>
              </a:rPr>
              <a:t>Wrong Context                  Wrong Answer </a:t>
            </a:r>
            <a:endParaRPr lang="en-US"/>
          </a:p>
        </p:txBody>
      </p:sp>
      <p:cxnSp>
        <p:nvCxnSpPr>
          <p:cNvPr id="88" name="Straight Arrow Connector 87">
            <a:extLst>
              <a:ext uri="{FF2B5EF4-FFF2-40B4-BE49-F238E27FC236}">
                <a16:creationId xmlns:a16="http://schemas.microsoft.com/office/drawing/2014/main" id="{58C00367-6A45-6A8D-149A-E88B872D19FA}"/>
              </a:ext>
            </a:extLst>
          </p:cNvPr>
          <p:cNvCxnSpPr/>
          <p:nvPr/>
        </p:nvCxnSpPr>
        <p:spPr>
          <a:xfrm>
            <a:off x="5745254" y="1566115"/>
            <a:ext cx="43012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4997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B6764-AE5D-6C43-787B-C0069ADDE5A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4522DCF-A0C4-6CA9-936A-CBDEB76DBE34}"/>
              </a:ext>
              <a:ext uri="{C183D7F6-B498-43B3-948B-1728B52AA6E4}">
                <adec:decorative xmlns:adec="http://schemas.microsoft.com/office/drawing/2017/decorative" val="1"/>
              </a:ext>
            </a:extLst>
          </p:cNvPr>
          <p:cNvSpPr/>
          <p:nvPr/>
        </p:nvSpPr>
        <p:spPr>
          <a:xfrm>
            <a:off x="0" y="-41582"/>
            <a:ext cx="12192000" cy="6858000"/>
          </a:xfrm>
          <a:prstGeom prst="rect">
            <a:avLst/>
          </a:prstGeom>
          <a:gradFill flip="none" rotWithShape="1">
            <a:gsLst>
              <a:gs pos="0">
                <a:schemeClr val="tx2">
                  <a:alpha val="25000"/>
                </a:schemeClr>
              </a:gs>
              <a:gs pos="100000">
                <a:srgbClr val="B6E495">
                  <a:alpha val="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sp>
        <p:nvSpPr>
          <p:cNvPr id="16" name="Rectangle: Rounded Corners 2">
            <a:extLst>
              <a:ext uri="{FF2B5EF4-FFF2-40B4-BE49-F238E27FC236}">
                <a16:creationId xmlns:a16="http://schemas.microsoft.com/office/drawing/2014/main" id="{0C74E0BD-011E-F76A-EAA0-706C301AAB4E}"/>
              </a:ext>
            </a:extLst>
          </p:cNvPr>
          <p:cNvSpPr/>
          <p:nvPr/>
        </p:nvSpPr>
        <p:spPr>
          <a:xfrm>
            <a:off x="3889531" y="2448754"/>
            <a:ext cx="5021231" cy="1877329"/>
          </a:xfrm>
          <a:prstGeom prst="roundRect">
            <a:avLst/>
          </a:prstGeom>
          <a:solidFill>
            <a:srgbClr val="FFFFFF"/>
          </a:solidFill>
          <a:ln w="9525" cap="flat" cmpd="sng" algn="ctr">
            <a:solidFill>
              <a:schemeClr val="tx2">
                <a:lumMod val="50000"/>
                <a:lumOff val="50000"/>
              </a:schemeClr>
            </a:solid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5" name="Rectangle: Rounded Corners 4">
            <a:extLst>
              <a:ext uri="{FF2B5EF4-FFF2-40B4-BE49-F238E27FC236}">
                <a16:creationId xmlns:a16="http://schemas.microsoft.com/office/drawing/2014/main" id="{A890B7AF-E68A-CD9E-490A-4FFEAFAF412F}"/>
              </a:ext>
              <a:ext uri="{C183D7F6-B498-43B3-948B-1728B52AA6E4}">
                <adec:decorative xmlns:adec="http://schemas.microsoft.com/office/drawing/2017/decorative" val="1"/>
              </a:ext>
            </a:extLst>
          </p:cNvPr>
          <p:cNvSpPr>
            <a:spLocks/>
          </p:cNvSpPr>
          <p:nvPr/>
        </p:nvSpPr>
        <p:spPr>
          <a:xfrm rot="5400000">
            <a:off x="5824479" y="1345224"/>
            <a:ext cx="1100079" cy="4200478"/>
          </a:xfrm>
          <a:prstGeom prst="roundRect">
            <a:avLst>
              <a:gd name="adj" fmla="val 11776"/>
            </a:avLst>
          </a:prstGeom>
          <a:solidFill>
            <a:schemeClr val="tx2">
              <a:lumMod val="25000"/>
              <a:lumOff val="75000"/>
              <a:alpha val="20000"/>
            </a:schemeClr>
          </a:solidFill>
          <a:ln>
            <a:noFill/>
            <a:headEnd type="none" w="med" len="med"/>
            <a:tailEnd type="none" w="med" len="med"/>
          </a:ln>
          <a:effectLst>
            <a:outerShdw blurRad="63500" algn="tl"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ptos"/>
              <a:ea typeface="+mn-ea"/>
              <a:cs typeface="+mn-cs"/>
            </a:endParaRPr>
          </a:p>
        </p:txBody>
      </p:sp>
      <p:sp>
        <p:nvSpPr>
          <p:cNvPr id="5" name="Title 6">
            <a:extLst>
              <a:ext uri="{FF2B5EF4-FFF2-40B4-BE49-F238E27FC236}">
                <a16:creationId xmlns:a16="http://schemas.microsoft.com/office/drawing/2014/main" id="{22FBEBDF-58F9-F53A-8CD0-556C72625C3B}"/>
              </a:ext>
            </a:extLst>
          </p:cNvPr>
          <p:cNvSpPr txBox="1">
            <a:spLocks/>
          </p:cNvSpPr>
          <p:nvPr/>
        </p:nvSpPr>
        <p:spPr>
          <a:xfrm>
            <a:off x="697117" y="172629"/>
            <a:ext cx="11017250" cy="55403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defRPr/>
            </a:pPr>
            <a:r>
              <a:rPr lang="en-US">
                <a:solidFill>
                  <a:schemeClr val="accent6">
                    <a:lumMod val="75000"/>
                  </a:schemeClr>
                </a:solidFill>
              </a:rPr>
              <a:t>Turning </a:t>
            </a:r>
            <a:r>
              <a:rPr lang="en-US"/>
              <a:t>Policies</a:t>
            </a:r>
            <a:r>
              <a:rPr lang="en-US">
                <a:solidFill>
                  <a:schemeClr val="accent6">
                    <a:lumMod val="75000"/>
                  </a:schemeClr>
                </a:solidFill>
              </a:rPr>
              <a:t> into Actionable Knowledge</a:t>
            </a:r>
            <a:endParaRPr lang="en-US">
              <a:solidFill>
                <a:schemeClr val="accent6">
                  <a:lumMod val="75000"/>
                </a:schemeClr>
              </a:solidFill>
              <a:cs typeface="Segoe Sans Text" pitchFamily="2" charset="0"/>
            </a:endParaRPr>
          </a:p>
        </p:txBody>
      </p:sp>
      <p:sp>
        <p:nvSpPr>
          <p:cNvPr id="6" name="Text Placeholder 13">
            <a:hlinkClick r:id="rId2"/>
            <a:extLst>
              <a:ext uri="{FF2B5EF4-FFF2-40B4-BE49-F238E27FC236}">
                <a16:creationId xmlns:a16="http://schemas.microsoft.com/office/drawing/2014/main" id="{EF7A853A-46F1-BFB1-0FA2-13C0F00CDEF6}"/>
              </a:ext>
            </a:extLst>
          </p:cNvPr>
          <p:cNvSpPr>
            <a:spLocks noGrp="1"/>
          </p:cNvSpPr>
          <p:nvPr/>
        </p:nvSpPr>
        <p:spPr>
          <a:xfrm>
            <a:off x="469618" y="6525967"/>
            <a:ext cx="9326033" cy="172647"/>
          </a:xfrm>
          <a:prstGeom prst="rect">
            <a:avLst/>
          </a:prstGeom>
          <a:noFill/>
        </p:spPr>
        <p:txBody>
          <a:bodyPr vert="horz" wrap="square" lIns="0" tIns="0" rIns="0" bIns="0" rtlCol="0">
            <a:spAutoFit/>
          </a:bodyPr>
          <a:lstStyle>
            <a:lvl1pPr marL="0" marR="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sz="1122"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rPr>
              <a:t>Source: https://github.com/Azure-Samples/aihlsignited-medindexer</a:t>
            </a:r>
          </a:p>
        </p:txBody>
      </p:sp>
      <p:pic>
        <p:nvPicPr>
          <p:cNvPr id="3" name="Picture 2">
            <a:extLst>
              <a:ext uri="{FF2B5EF4-FFF2-40B4-BE49-F238E27FC236}">
                <a16:creationId xmlns:a16="http://schemas.microsoft.com/office/drawing/2014/main" id="{541EAEA8-467B-4B93-71E1-02E5CF779E8D}"/>
              </a:ext>
            </a:extLst>
          </p:cNvPr>
          <p:cNvPicPr>
            <a:picLocks noChangeAspect="1"/>
          </p:cNvPicPr>
          <p:nvPr/>
        </p:nvPicPr>
        <p:blipFill>
          <a:blip r:embed="rId3"/>
          <a:stretch>
            <a:fillRect/>
          </a:stretch>
        </p:blipFill>
        <p:spPr>
          <a:xfrm>
            <a:off x="853114" y="1192002"/>
            <a:ext cx="734516" cy="764778"/>
          </a:xfrm>
          <a:prstGeom prst="rect">
            <a:avLst/>
          </a:prstGeom>
        </p:spPr>
      </p:pic>
      <p:pic>
        <p:nvPicPr>
          <p:cNvPr id="4" name="Picture 3">
            <a:extLst>
              <a:ext uri="{FF2B5EF4-FFF2-40B4-BE49-F238E27FC236}">
                <a16:creationId xmlns:a16="http://schemas.microsoft.com/office/drawing/2014/main" id="{C4B2474A-F604-C1C2-C9EC-F92912288512}"/>
              </a:ext>
            </a:extLst>
          </p:cNvPr>
          <p:cNvPicPr>
            <a:picLocks noChangeAspect="1"/>
          </p:cNvPicPr>
          <p:nvPr/>
        </p:nvPicPr>
        <p:blipFill>
          <a:blip r:embed="rId3"/>
          <a:stretch>
            <a:fillRect/>
          </a:stretch>
        </p:blipFill>
        <p:spPr>
          <a:xfrm>
            <a:off x="1384935" y="1601710"/>
            <a:ext cx="734516" cy="764778"/>
          </a:xfrm>
          <a:prstGeom prst="rect">
            <a:avLst/>
          </a:prstGeom>
        </p:spPr>
      </p:pic>
      <p:pic>
        <p:nvPicPr>
          <p:cNvPr id="7" name="Picture 6">
            <a:extLst>
              <a:ext uri="{FF2B5EF4-FFF2-40B4-BE49-F238E27FC236}">
                <a16:creationId xmlns:a16="http://schemas.microsoft.com/office/drawing/2014/main" id="{8F8A45D6-671A-D3F6-94C3-F5F2717DA1A5}"/>
              </a:ext>
            </a:extLst>
          </p:cNvPr>
          <p:cNvPicPr>
            <a:picLocks noChangeAspect="1"/>
          </p:cNvPicPr>
          <p:nvPr/>
        </p:nvPicPr>
        <p:blipFill>
          <a:blip r:embed="rId3"/>
          <a:stretch>
            <a:fillRect/>
          </a:stretch>
        </p:blipFill>
        <p:spPr>
          <a:xfrm>
            <a:off x="1017677" y="2009437"/>
            <a:ext cx="734516" cy="764778"/>
          </a:xfrm>
          <a:prstGeom prst="rect">
            <a:avLst/>
          </a:prstGeom>
        </p:spPr>
      </p:pic>
      <p:cxnSp>
        <p:nvCxnSpPr>
          <p:cNvPr id="8" name="Elbow Connector 7200">
            <a:extLst>
              <a:ext uri="{FF2B5EF4-FFF2-40B4-BE49-F238E27FC236}">
                <a16:creationId xmlns:a16="http://schemas.microsoft.com/office/drawing/2014/main" id="{2B4DF047-6F68-19CF-B67C-97735465A35C}"/>
              </a:ext>
            </a:extLst>
          </p:cNvPr>
          <p:cNvCxnSpPr>
            <a:cxnSpLocks/>
          </p:cNvCxnSpPr>
          <p:nvPr/>
        </p:nvCxnSpPr>
        <p:spPr>
          <a:xfrm rot="16200000" flipH="1">
            <a:off x="1332811" y="2950394"/>
            <a:ext cx="775778" cy="526435"/>
          </a:xfrm>
          <a:prstGeom prst="bentConnector3">
            <a:avLst>
              <a:gd name="adj1" fmla="val 50000"/>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E1E9C76-405E-6E12-04D0-92A99D6665A8}"/>
              </a:ext>
            </a:extLst>
          </p:cNvPr>
          <p:cNvSpPr txBox="1"/>
          <p:nvPr/>
        </p:nvSpPr>
        <p:spPr>
          <a:xfrm>
            <a:off x="2259135" y="1817273"/>
            <a:ext cx="1490712"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Pre-Auth Policies</a:t>
            </a:r>
          </a:p>
        </p:txBody>
      </p:sp>
      <p:sp>
        <p:nvSpPr>
          <p:cNvPr id="15" name="!! Purple box">
            <a:extLst>
              <a:ext uri="{FF2B5EF4-FFF2-40B4-BE49-F238E27FC236}">
                <a16:creationId xmlns:a16="http://schemas.microsoft.com/office/drawing/2014/main" id="{4F99BBC1-9843-189B-F346-1D2872C9002C}"/>
              </a:ext>
            </a:extLst>
          </p:cNvPr>
          <p:cNvSpPr txBox="1"/>
          <p:nvPr/>
        </p:nvSpPr>
        <p:spPr>
          <a:xfrm>
            <a:off x="366575" y="3282242"/>
            <a:ext cx="1115964" cy="367229"/>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Upload</a:t>
            </a:r>
            <a:r>
              <a:rPr kumimoji="0" lang="en-US" sz="1000" b="1" i="0" u="none" strike="noStrike" kern="1200" cap="none" spc="0" normalizeH="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 to Blob</a:t>
            </a: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cxnSp>
        <p:nvCxnSpPr>
          <p:cNvPr id="18" name="Straight Connector 17">
            <a:extLst>
              <a:ext uri="{FF2B5EF4-FFF2-40B4-BE49-F238E27FC236}">
                <a16:creationId xmlns:a16="http://schemas.microsoft.com/office/drawing/2014/main" id="{4B4500DA-2FAF-CF01-FBF8-CB023298B17B}"/>
              </a:ext>
            </a:extLst>
          </p:cNvPr>
          <p:cNvCxnSpPr>
            <a:cxnSpLocks/>
          </p:cNvCxnSpPr>
          <p:nvPr/>
        </p:nvCxnSpPr>
        <p:spPr>
          <a:xfrm flipH="1">
            <a:off x="2401677" y="3883752"/>
            <a:ext cx="1057619" cy="0"/>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arrow" w="lg" len="med"/>
            <a:tailEnd type="arrow"/>
          </a:ln>
        </p:spPr>
        <p:style>
          <a:lnRef idx="1">
            <a:schemeClr val="accent1"/>
          </a:lnRef>
          <a:fillRef idx="0">
            <a:schemeClr val="accent1"/>
          </a:fillRef>
          <a:effectRef idx="0">
            <a:schemeClr val="accent1"/>
          </a:effectRef>
          <a:fontRef idx="minor">
            <a:schemeClr val="tx1"/>
          </a:fontRef>
        </p:style>
      </p:cxnSp>
      <p:pic>
        <p:nvPicPr>
          <p:cNvPr id="20" name="Picture 40">
            <a:extLst>
              <a:ext uri="{FF2B5EF4-FFF2-40B4-BE49-F238E27FC236}">
                <a16:creationId xmlns:a16="http://schemas.microsoft.com/office/drawing/2014/main" id="{4E4A8CDC-5701-6CCC-EC78-9F4E93B3BC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5041" y="3652970"/>
            <a:ext cx="777750" cy="712255"/>
          </a:xfrm>
          <a:prstGeom prst="rect">
            <a:avLst/>
          </a:prstGeom>
          <a:noFill/>
          <a:extLst>
            <a:ext uri="{909E8E84-426E-40DD-AFC4-6F175D3DCCD1}">
              <a14:hiddenFill xmlns:a14="http://schemas.microsoft.com/office/drawing/2010/main">
                <a:solidFill>
                  <a:srgbClr val="FFFFFF"/>
                </a:solidFill>
              </a14:hiddenFill>
            </a:ext>
          </a:extLst>
        </p:spPr>
      </p:pic>
      <p:sp>
        <p:nvSpPr>
          <p:cNvPr id="22" name="!! Purple box">
            <a:extLst>
              <a:ext uri="{FF2B5EF4-FFF2-40B4-BE49-F238E27FC236}">
                <a16:creationId xmlns:a16="http://schemas.microsoft.com/office/drawing/2014/main" id="{0DECADCB-98D1-6BB7-70DB-F0BC219C2B28}"/>
              </a:ext>
            </a:extLst>
          </p:cNvPr>
          <p:cNvSpPr txBox="1"/>
          <p:nvPr/>
        </p:nvSpPr>
        <p:spPr>
          <a:xfrm>
            <a:off x="4649799" y="3169218"/>
            <a:ext cx="1396132" cy="560980"/>
          </a:xfrm>
          <a:prstGeom prst="roundRect">
            <a:avLst>
              <a:gd name="adj" fmla="val 16667"/>
            </a:avLst>
          </a:prstGeom>
          <a:solidFill>
            <a:srgbClr val="C1DDE9"/>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1050" b="1">
                <a:solidFill>
                  <a:srgbClr val="000000"/>
                </a:solidFill>
                <a:latin typeface="Segoe Sans Text Semibold"/>
              </a:rPr>
              <a:t>Clinical Policies OCR</a:t>
            </a:r>
            <a:endParaRPr lang="en-US" sz="1050" b="1" i="0" u="none" strike="noStrike" kern="1200" cap="none" spc="0" normalizeH="0" baseline="0" noProof="0">
              <a:ln>
                <a:noFill/>
              </a:ln>
              <a:solidFill>
                <a:srgbClr val="000000"/>
              </a:solidFill>
              <a:effectLst/>
              <a:uLnTx/>
              <a:uFillTx/>
              <a:latin typeface="Segoe Sans Text Semibold"/>
              <a:cs typeface="Segoe UI" pitchFamily="34" charset="0"/>
            </a:endParaRPr>
          </a:p>
        </p:txBody>
      </p:sp>
      <p:sp>
        <p:nvSpPr>
          <p:cNvPr id="23" name="TextBox 22">
            <a:extLst>
              <a:ext uri="{FF2B5EF4-FFF2-40B4-BE49-F238E27FC236}">
                <a16:creationId xmlns:a16="http://schemas.microsoft.com/office/drawing/2014/main" id="{9E9F01A9-3417-F5E5-6DCC-66BC5D1E86B4}"/>
              </a:ext>
            </a:extLst>
          </p:cNvPr>
          <p:cNvSpPr txBox="1"/>
          <p:nvPr/>
        </p:nvSpPr>
        <p:spPr>
          <a:xfrm>
            <a:off x="5920634" y="2180803"/>
            <a:ext cx="8102041" cy="215444"/>
          </a:xfrm>
          <a:prstGeom prst="rect">
            <a:avLst/>
          </a:prstGeom>
          <a:noFill/>
        </p:spPr>
        <p:txBody>
          <a:bodyPr wrap="square" lIns="0" tIns="0" rIns="0" bIns="0" rtlCol="0">
            <a:spAutoFit/>
          </a:bodyPr>
          <a:lstStyle/>
          <a:p>
            <a:r>
              <a:rPr lang="en-US" sz="1400" b="1">
                <a:solidFill>
                  <a:schemeClr val="tx2"/>
                </a:solidFill>
              </a:rPr>
              <a:t>Indexer </a:t>
            </a:r>
            <a:endParaRPr lang="en-US" sz="1400"/>
          </a:p>
        </p:txBody>
      </p:sp>
      <p:sp>
        <p:nvSpPr>
          <p:cNvPr id="24" name="!! Purple box">
            <a:extLst>
              <a:ext uri="{FF2B5EF4-FFF2-40B4-BE49-F238E27FC236}">
                <a16:creationId xmlns:a16="http://schemas.microsoft.com/office/drawing/2014/main" id="{1696FAE8-8FDA-630E-1D92-260EF8526305}"/>
              </a:ext>
            </a:extLst>
          </p:cNvPr>
          <p:cNvSpPr txBox="1"/>
          <p:nvPr/>
        </p:nvSpPr>
        <p:spPr>
          <a:xfrm>
            <a:off x="6374518" y="3195335"/>
            <a:ext cx="1396132" cy="560980"/>
          </a:xfrm>
          <a:prstGeom prst="roundRect">
            <a:avLst>
              <a:gd name="adj" fmla="val 16667"/>
            </a:avLst>
          </a:prstGeom>
          <a:solidFill>
            <a:srgbClr val="C1DDE9"/>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1050" b="1" i="0" u="none" strike="noStrike" kern="1200" cap="none" spc="0" normalizeH="0" baseline="0" noProof="0">
                <a:ln>
                  <a:noFill/>
                </a:ln>
                <a:solidFill>
                  <a:srgbClr val="000000"/>
                </a:solidFill>
                <a:effectLst/>
                <a:uLnTx/>
                <a:uFillTx/>
                <a:latin typeface="Segoe Sans Text Semibold"/>
                <a:cs typeface="Segoe UI" pitchFamily="34" charset="0"/>
              </a:rPr>
              <a:t>AOAIEmbeddingSkill</a:t>
            </a:r>
          </a:p>
        </p:txBody>
      </p:sp>
      <p:sp>
        <p:nvSpPr>
          <p:cNvPr id="26" name="TextBox 25">
            <a:extLst>
              <a:ext uri="{FF2B5EF4-FFF2-40B4-BE49-F238E27FC236}">
                <a16:creationId xmlns:a16="http://schemas.microsoft.com/office/drawing/2014/main" id="{1F05DCB0-0415-8D54-09F2-80F82DF6842C}"/>
              </a:ext>
            </a:extLst>
          </p:cNvPr>
          <p:cNvSpPr txBox="1"/>
          <p:nvPr/>
        </p:nvSpPr>
        <p:spPr>
          <a:xfrm>
            <a:off x="5920634" y="2545260"/>
            <a:ext cx="8102041" cy="215444"/>
          </a:xfrm>
          <a:prstGeom prst="rect">
            <a:avLst/>
          </a:prstGeom>
          <a:noFill/>
        </p:spPr>
        <p:txBody>
          <a:bodyPr wrap="square" lIns="0" tIns="0" rIns="0" bIns="0" rtlCol="0">
            <a:spAutoFit/>
          </a:bodyPr>
          <a:lstStyle/>
          <a:p>
            <a:r>
              <a:rPr lang="en-US" sz="1400" b="1">
                <a:solidFill>
                  <a:schemeClr val="tx2"/>
                </a:solidFill>
              </a:rPr>
              <a:t>Skillset</a:t>
            </a:r>
          </a:p>
        </p:txBody>
      </p:sp>
      <p:sp>
        <p:nvSpPr>
          <p:cNvPr id="28" name="!! Purple box">
            <a:extLst>
              <a:ext uri="{FF2B5EF4-FFF2-40B4-BE49-F238E27FC236}">
                <a16:creationId xmlns:a16="http://schemas.microsoft.com/office/drawing/2014/main" id="{A03B7540-0357-04CA-FEE0-B4194ABC672B}"/>
              </a:ext>
            </a:extLst>
          </p:cNvPr>
          <p:cNvSpPr txBox="1"/>
          <p:nvPr/>
        </p:nvSpPr>
        <p:spPr>
          <a:xfrm>
            <a:off x="2443357" y="3111346"/>
            <a:ext cx="1100052" cy="563508"/>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lang="en-US" sz="1000" b="1" noProof="0">
                <a:latin typeface="Segoe Sans Text Semibold"/>
              </a:rPr>
              <a:t>Triggers on metadata change</a:t>
            </a: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sp>
        <p:nvSpPr>
          <p:cNvPr id="29" name="!! Purple box">
            <a:extLst>
              <a:ext uri="{FF2B5EF4-FFF2-40B4-BE49-F238E27FC236}">
                <a16:creationId xmlns:a16="http://schemas.microsoft.com/office/drawing/2014/main" id="{691E9E0C-F386-B485-C809-5BA6D786A6DC}"/>
              </a:ext>
            </a:extLst>
          </p:cNvPr>
          <p:cNvSpPr txBox="1"/>
          <p:nvPr/>
        </p:nvSpPr>
        <p:spPr>
          <a:xfrm>
            <a:off x="7574221" y="1815053"/>
            <a:ext cx="1082772" cy="488168"/>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Execute</a:t>
            </a:r>
            <a:r>
              <a:rPr kumimoji="0" lang="en-US" sz="1000" b="1" i="0" u="none" strike="noStrike" kern="1200" cap="none" spc="0" normalizeH="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 Indexer</a:t>
            </a: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cxnSp>
        <p:nvCxnSpPr>
          <p:cNvPr id="31" name="Elbow Connector 7200">
            <a:extLst>
              <a:ext uri="{FF2B5EF4-FFF2-40B4-BE49-F238E27FC236}">
                <a16:creationId xmlns:a16="http://schemas.microsoft.com/office/drawing/2014/main" id="{0D0B1559-B49E-CE9E-568D-7B9E7DAB99F8}"/>
              </a:ext>
            </a:extLst>
          </p:cNvPr>
          <p:cNvCxnSpPr>
            <a:cxnSpLocks/>
            <a:endCxn id="34" idx="1"/>
          </p:cNvCxnSpPr>
          <p:nvPr/>
        </p:nvCxnSpPr>
        <p:spPr>
          <a:xfrm>
            <a:off x="8682743" y="3624658"/>
            <a:ext cx="768804" cy="12959"/>
          </a:xfrm>
          <a:prstGeom prst="straightConnector1">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9DABAFD-6806-86D2-50E0-1809BCCBFDF9}"/>
              </a:ext>
            </a:extLst>
          </p:cNvPr>
          <p:cNvSpPr txBox="1"/>
          <p:nvPr/>
        </p:nvSpPr>
        <p:spPr>
          <a:xfrm>
            <a:off x="10578224" y="3267546"/>
            <a:ext cx="8930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AI Search</a:t>
            </a:r>
          </a:p>
        </p:txBody>
      </p:sp>
      <p:pic>
        <p:nvPicPr>
          <p:cNvPr id="34" name="Picture 6" descr="Pricing - Azure AI Search | Microsoft Azure">
            <a:extLst>
              <a:ext uri="{FF2B5EF4-FFF2-40B4-BE49-F238E27FC236}">
                <a16:creationId xmlns:a16="http://schemas.microsoft.com/office/drawing/2014/main" id="{0E18BF05-9D95-79F4-CE91-F61F877F183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39954" y="3168476"/>
            <a:ext cx="1076421" cy="5659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541C0D5-EF8F-F03C-D563-166485ED768D}"/>
              </a:ext>
            </a:extLst>
          </p:cNvPr>
          <p:cNvSpPr txBox="1"/>
          <p:nvPr/>
        </p:nvSpPr>
        <p:spPr>
          <a:xfrm>
            <a:off x="4966076" y="2982928"/>
            <a:ext cx="859232" cy="153888"/>
          </a:xfrm>
          <a:prstGeom prst="rect">
            <a:avLst/>
          </a:prstGeom>
          <a:noFill/>
        </p:spPr>
        <p:txBody>
          <a:bodyPr wrap="square" lIns="0" tIns="0" rIns="0" bIns="0" rtlCol="0">
            <a:spAutoFit/>
          </a:bodyPr>
          <a:lstStyle/>
          <a:p>
            <a:r>
              <a:rPr lang="en-US" sz="1000" b="1">
                <a:solidFill>
                  <a:schemeClr val="tx2"/>
                </a:solidFill>
              </a:rPr>
              <a:t>Custom Skill</a:t>
            </a:r>
          </a:p>
        </p:txBody>
      </p:sp>
      <p:sp>
        <p:nvSpPr>
          <p:cNvPr id="37" name="TextBox 36">
            <a:extLst>
              <a:ext uri="{FF2B5EF4-FFF2-40B4-BE49-F238E27FC236}">
                <a16:creationId xmlns:a16="http://schemas.microsoft.com/office/drawing/2014/main" id="{7E3E397C-7556-C688-46BB-745708C359D2}"/>
              </a:ext>
            </a:extLst>
          </p:cNvPr>
          <p:cNvSpPr txBox="1"/>
          <p:nvPr/>
        </p:nvSpPr>
        <p:spPr>
          <a:xfrm>
            <a:off x="6651800" y="3004709"/>
            <a:ext cx="859232" cy="153888"/>
          </a:xfrm>
          <a:prstGeom prst="rect">
            <a:avLst/>
          </a:prstGeom>
          <a:noFill/>
        </p:spPr>
        <p:txBody>
          <a:bodyPr wrap="square" lIns="0" tIns="0" rIns="0" bIns="0" rtlCol="0">
            <a:spAutoFit/>
          </a:bodyPr>
          <a:lstStyle/>
          <a:p>
            <a:r>
              <a:rPr lang="en-US" sz="1000" b="1">
                <a:solidFill>
                  <a:schemeClr val="tx2"/>
                </a:solidFill>
              </a:rPr>
              <a:t>Pre-built Skill</a:t>
            </a:r>
          </a:p>
        </p:txBody>
      </p:sp>
      <p:sp>
        <p:nvSpPr>
          <p:cNvPr id="39" name="!! Purple box">
            <a:extLst>
              <a:ext uri="{FF2B5EF4-FFF2-40B4-BE49-F238E27FC236}">
                <a16:creationId xmlns:a16="http://schemas.microsoft.com/office/drawing/2014/main" id="{675419F1-9FAE-E500-DDF2-8FD3DB67D9FD}"/>
              </a:ext>
            </a:extLst>
          </p:cNvPr>
          <p:cNvSpPr txBox="1"/>
          <p:nvPr/>
        </p:nvSpPr>
        <p:spPr>
          <a:xfrm>
            <a:off x="5601476" y="5245848"/>
            <a:ext cx="1975196" cy="979723"/>
          </a:xfrm>
          <a:prstGeom prst="roundRect">
            <a:avLst>
              <a:gd name="adj" fmla="val 16667"/>
            </a:avLst>
          </a:prstGeom>
          <a:solidFill>
            <a:srgbClr val="8661C5"/>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lang="en-US" sz="1000" b="1">
              <a:latin typeface="Segoe Sans Text Semibold"/>
            </a:endParaRP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Custom</a:t>
            </a:r>
            <a:r>
              <a:rPr kumimoji="0" lang="en-US" sz="1000" b="1" i="0" u="none" strike="noStrike" kern="1200" cap="none" spc="0" normalizeH="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 WebApp:</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a:p>
            <a:pPr marL="0" marR="0" lvl="0" indent="0" algn="ctr" defTabSz="914102" rtl="0" eaLnBrk="1" fontAlgn="base" latinLnBrk="0" hangingPunct="1">
              <a:lnSpc>
                <a:spcPct val="100000"/>
              </a:lnSpc>
              <a:spcBef>
                <a:spcPct val="0"/>
              </a:spcBef>
              <a:spcAft>
                <a:spcPct val="0"/>
              </a:spcAft>
              <a:buClrTx/>
              <a:buSzTx/>
              <a:buFontTx/>
              <a:buNone/>
              <a:tabLst/>
              <a:defRPr/>
            </a:pPr>
            <a:r>
              <a:rPr lang="en-US" sz="1000" b="1" baseline="0">
                <a:latin typeface="Segoe Sans Text Semibold"/>
              </a:rPr>
              <a:t>Extraction of ICD-Code</a:t>
            </a:r>
            <a:r>
              <a:rPr lang="en-US" sz="1000" b="1">
                <a:latin typeface="Segoe Sans Text Semibold"/>
              </a:rPr>
              <a:t>, Payer Name, Covered Drug Names, Summary </a:t>
            </a:r>
            <a:endParaRPr lang="en-US"/>
          </a:p>
          <a:p>
            <a:pPr marL="0" marR="0" lvl="0" indent="0" algn="ctr" defTabSz="914102" rtl="0" eaLnBrk="1" fontAlgn="base" latinLnBrk="0" hangingPunct="1">
              <a:lnSpc>
                <a:spcPct val="100000"/>
              </a:lnSpc>
              <a:spcBef>
                <a:spcPct val="0"/>
              </a:spcBef>
              <a:spcAft>
                <a:spcPct val="0"/>
              </a:spcAft>
              <a:buClrTx/>
              <a:buSzTx/>
              <a:buFontTx/>
              <a:buNone/>
              <a:tabLst/>
              <a:defRPr/>
            </a:pPr>
            <a:endParaRPr lang="en-US" sz="1000" b="1" baseline="0">
              <a:latin typeface="Segoe Sans Text Semibold"/>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cxnSp>
        <p:nvCxnSpPr>
          <p:cNvPr id="41" name="Straight Connector 40">
            <a:extLst>
              <a:ext uri="{FF2B5EF4-FFF2-40B4-BE49-F238E27FC236}">
                <a16:creationId xmlns:a16="http://schemas.microsoft.com/office/drawing/2014/main" id="{21578645-A7E6-5EEE-4687-8E2D832E346B}"/>
              </a:ext>
            </a:extLst>
          </p:cNvPr>
          <p:cNvCxnSpPr>
            <a:cxnSpLocks/>
          </p:cNvCxnSpPr>
          <p:nvPr/>
        </p:nvCxnSpPr>
        <p:spPr>
          <a:xfrm flipH="1" flipV="1">
            <a:off x="5345867" y="4155849"/>
            <a:ext cx="1081774" cy="919212"/>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arrow" w="lg" len="med"/>
            <a:tailEnd type="arrow"/>
          </a:ln>
        </p:spPr>
        <p:style>
          <a:lnRef idx="1">
            <a:schemeClr val="accent1"/>
          </a:lnRef>
          <a:fillRef idx="0">
            <a:schemeClr val="accent1"/>
          </a:fillRef>
          <a:effectRef idx="0">
            <a:schemeClr val="accent1"/>
          </a:effectRef>
          <a:fontRef idx="minor">
            <a:schemeClr val="tx1"/>
          </a:fontRef>
        </p:style>
      </p:cxnSp>
      <p:sp>
        <p:nvSpPr>
          <p:cNvPr id="43" name="!! Purple box">
            <a:extLst>
              <a:ext uri="{FF2B5EF4-FFF2-40B4-BE49-F238E27FC236}">
                <a16:creationId xmlns:a16="http://schemas.microsoft.com/office/drawing/2014/main" id="{F609BDEA-7519-242F-49DB-ADFBB5680F6C}"/>
              </a:ext>
            </a:extLst>
          </p:cNvPr>
          <p:cNvSpPr txBox="1"/>
          <p:nvPr/>
        </p:nvSpPr>
        <p:spPr>
          <a:xfrm>
            <a:off x="4790302" y="4545401"/>
            <a:ext cx="1035006" cy="459359"/>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Call</a:t>
            </a:r>
            <a:r>
              <a:rPr kumimoji="0" lang="en-US" sz="1000" b="1" i="0" u="none" strike="noStrike" kern="1200" cap="none" spc="0" normalizeH="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 Web App</a:t>
            </a: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pic>
        <p:nvPicPr>
          <p:cNvPr id="47" name="Picture Placeholder 23" descr="Profile image of maker.">
            <a:extLst>
              <a:ext uri="{FF2B5EF4-FFF2-40B4-BE49-F238E27FC236}">
                <a16:creationId xmlns:a16="http://schemas.microsoft.com/office/drawing/2014/main" id="{59F06ECE-8A6A-6C9D-8184-845DE0C9097B}"/>
              </a:ext>
            </a:extLst>
          </p:cNvPr>
          <p:cNvPicPr>
            <a:picLocks noChangeAspect="1"/>
          </p:cNvPicPr>
          <p:nvPr/>
        </p:nvPicPr>
        <p:blipFill>
          <a:blip r:embed="rId6"/>
          <a:srcRect/>
          <a:stretch/>
        </p:blipFill>
        <p:spPr>
          <a:xfrm>
            <a:off x="10366187" y="5842326"/>
            <a:ext cx="528299" cy="528299"/>
          </a:xfrm>
          <a:prstGeom prst="ellipse">
            <a:avLst/>
          </a:prstGeom>
          <a:ln>
            <a:noFill/>
          </a:ln>
        </p:spPr>
      </p:pic>
      <p:sp>
        <p:nvSpPr>
          <p:cNvPr id="48" name="Text Placeholder 8">
            <a:extLst>
              <a:ext uri="{FF2B5EF4-FFF2-40B4-BE49-F238E27FC236}">
                <a16:creationId xmlns:a16="http://schemas.microsoft.com/office/drawing/2014/main" id="{7B1202CA-32AC-04DD-0970-8CFCA6705018}"/>
              </a:ext>
            </a:extLst>
          </p:cNvPr>
          <p:cNvSpPr txBox="1">
            <a:spLocks/>
          </p:cNvSpPr>
          <p:nvPr/>
        </p:nvSpPr>
        <p:spPr>
          <a:xfrm>
            <a:off x="10066998" y="6380853"/>
            <a:ext cx="1128224" cy="15388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defRPr/>
            </a:pPr>
            <a:r>
              <a:rPr lang="en-US" sz="1000">
                <a:solidFill>
                  <a:srgbClr val="0A1B45"/>
                </a:solidFill>
                <a:latin typeface="Segoe UI Semibold"/>
                <a:cs typeface="Segoe UI"/>
              </a:rPr>
              <a:t>MD/Nurse</a:t>
            </a:r>
            <a:endPar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endParaRPr>
          </a:p>
        </p:txBody>
      </p:sp>
      <p:sp>
        <p:nvSpPr>
          <p:cNvPr id="52" name="!! Purple box">
            <a:extLst>
              <a:ext uri="{FF2B5EF4-FFF2-40B4-BE49-F238E27FC236}">
                <a16:creationId xmlns:a16="http://schemas.microsoft.com/office/drawing/2014/main" id="{F37B7652-5954-E0B0-B4C5-F4FA05E70D3A}"/>
              </a:ext>
            </a:extLst>
          </p:cNvPr>
          <p:cNvSpPr txBox="1"/>
          <p:nvPr/>
        </p:nvSpPr>
        <p:spPr>
          <a:xfrm>
            <a:off x="9847027" y="3773944"/>
            <a:ext cx="1396132" cy="560980"/>
          </a:xfrm>
          <a:prstGeom prst="roundRect">
            <a:avLst>
              <a:gd name="adj" fmla="val 16667"/>
            </a:avLst>
          </a:prstGeom>
          <a:solidFill>
            <a:srgbClr val="C1DDE9"/>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1050" b="1">
                <a:solidFill>
                  <a:srgbClr val="000000"/>
                </a:solidFill>
                <a:latin typeface="Segoe Sans Text Semibold"/>
              </a:rPr>
              <a:t>Coded Policy Index</a:t>
            </a:r>
            <a:endParaRPr lang="en-US" sz="1050" b="1" i="0" u="none" strike="noStrike" kern="1200" cap="none" spc="0" normalizeH="0" baseline="0" noProof="0">
              <a:ln>
                <a:noFill/>
              </a:ln>
              <a:solidFill>
                <a:srgbClr val="000000"/>
              </a:solidFill>
              <a:effectLst/>
              <a:uLnTx/>
              <a:uFillTx/>
              <a:latin typeface="Segoe Sans Text Semibold"/>
              <a:cs typeface="Segoe UI" pitchFamily="34" charset="0"/>
            </a:endParaRPr>
          </a:p>
        </p:txBody>
      </p:sp>
      <p:cxnSp>
        <p:nvCxnSpPr>
          <p:cNvPr id="61" name="Straight Connector 60">
            <a:extLst>
              <a:ext uri="{FF2B5EF4-FFF2-40B4-BE49-F238E27FC236}">
                <a16:creationId xmlns:a16="http://schemas.microsoft.com/office/drawing/2014/main" id="{1939CEB6-F0CE-E1D6-0CC2-88B8AD62F1BA}"/>
              </a:ext>
            </a:extLst>
          </p:cNvPr>
          <p:cNvCxnSpPr>
            <a:cxnSpLocks/>
          </p:cNvCxnSpPr>
          <p:nvPr/>
        </p:nvCxnSpPr>
        <p:spPr>
          <a:xfrm flipH="1" flipV="1">
            <a:off x="10568312" y="4423117"/>
            <a:ext cx="9912" cy="347861"/>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arrow" w="lg" len="med"/>
            <a:tailEnd type="arrow"/>
          </a:ln>
        </p:spPr>
        <p:style>
          <a:lnRef idx="1">
            <a:schemeClr val="accent1"/>
          </a:lnRef>
          <a:fillRef idx="0">
            <a:schemeClr val="accent1"/>
          </a:fillRef>
          <a:effectRef idx="0">
            <a:schemeClr val="accent1"/>
          </a:effectRef>
          <a:fontRef idx="minor">
            <a:schemeClr val="tx1"/>
          </a:fontRef>
        </p:style>
      </p:cxnSp>
      <p:sp>
        <p:nvSpPr>
          <p:cNvPr id="67" name="!! Purple box">
            <a:extLst>
              <a:ext uri="{FF2B5EF4-FFF2-40B4-BE49-F238E27FC236}">
                <a16:creationId xmlns:a16="http://schemas.microsoft.com/office/drawing/2014/main" id="{2E24EF4D-A21D-4BAE-C074-48512FB52023}"/>
              </a:ext>
            </a:extLst>
          </p:cNvPr>
          <p:cNvSpPr txBox="1"/>
          <p:nvPr/>
        </p:nvSpPr>
        <p:spPr>
          <a:xfrm>
            <a:off x="10094629" y="4815761"/>
            <a:ext cx="1061949" cy="364239"/>
          </a:xfrm>
          <a:prstGeom prst="roundRect">
            <a:avLst>
              <a:gd name="adj" fmla="val 16667"/>
            </a:avLst>
          </a:prstGeom>
          <a:solidFill>
            <a:srgbClr val="8661C5"/>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lang="en-US" sz="1000" b="1">
                <a:latin typeface="Segoe Sans Text Semibold"/>
              </a:rPr>
              <a:t>AI APP</a:t>
            </a:r>
          </a:p>
        </p:txBody>
      </p:sp>
      <p:sp>
        <p:nvSpPr>
          <p:cNvPr id="72" name="TextBox 71">
            <a:extLst>
              <a:ext uri="{FF2B5EF4-FFF2-40B4-BE49-F238E27FC236}">
                <a16:creationId xmlns:a16="http://schemas.microsoft.com/office/drawing/2014/main" id="{8865DCF0-B567-59B6-7694-AD8D8B6CDBC1}"/>
              </a:ext>
            </a:extLst>
          </p:cNvPr>
          <p:cNvSpPr txBox="1"/>
          <p:nvPr/>
        </p:nvSpPr>
        <p:spPr>
          <a:xfrm>
            <a:off x="9937765" y="2983810"/>
            <a:ext cx="1533523" cy="184666"/>
          </a:xfrm>
          <a:prstGeom prst="rect">
            <a:avLst/>
          </a:prstGeom>
          <a:noFill/>
        </p:spPr>
        <p:txBody>
          <a:bodyPr wrap="square" lIns="0" tIns="0" rIns="0" bIns="0" rtlCol="0">
            <a:spAutoFit/>
          </a:bodyPr>
          <a:lstStyle/>
          <a:p>
            <a:pPr algn="l"/>
            <a:r>
              <a:rPr lang="en-US" sz="1200" i="1">
                <a:solidFill>
                  <a:schemeClr val="accent6"/>
                </a:solidFill>
              </a:rPr>
              <a:t>Knowledge Store</a:t>
            </a:r>
          </a:p>
        </p:txBody>
      </p:sp>
      <p:cxnSp>
        <p:nvCxnSpPr>
          <p:cNvPr id="74" name="Straight Connector 73">
            <a:extLst>
              <a:ext uri="{FF2B5EF4-FFF2-40B4-BE49-F238E27FC236}">
                <a16:creationId xmlns:a16="http://schemas.microsoft.com/office/drawing/2014/main" id="{10C28871-0072-7BEE-9ED9-66DE529E46F1}"/>
              </a:ext>
            </a:extLst>
          </p:cNvPr>
          <p:cNvCxnSpPr>
            <a:cxnSpLocks/>
          </p:cNvCxnSpPr>
          <p:nvPr/>
        </p:nvCxnSpPr>
        <p:spPr>
          <a:xfrm flipH="1" flipV="1">
            <a:off x="10609716" y="5262754"/>
            <a:ext cx="9912" cy="429729"/>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arrow" w="lg" len="med"/>
            <a:tailEnd type="arrow"/>
          </a:ln>
        </p:spPr>
        <p:style>
          <a:lnRef idx="1">
            <a:schemeClr val="accent1"/>
          </a:lnRef>
          <a:fillRef idx="0">
            <a:schemeClr val="accent1"/>
          </a:fillRef>
          <a:effectRef idx="0">
            <a:schemeClr val="accent1"/>
          </a:effectRef>
          <a:fontRef idx="minor">
            <a:schemeClr val="tx1"/>
          </a:fontRef>
        </p:style>
      </p:cxnSp>
      <p:pic>
        <p:nvPicPr>
          <p:cNvPr id="1026" name="Picture 2" descr="Azure Container Apps - Visual Studio Marketplace">
            <a:extLst>
              <a:ext uri="{FF2B5EF4-FFF2-40B4-BE49-F238E27FC236}">
                <a16:creationId xmlns:a16="http://schemas.microsoft.com/office/drawing/2014/main" id="{F4C8EE90-B593-4845-8104-3E690EE613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66747" y="4875509"/>
            <a:ext cx="816974" cy="816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5992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500"/>
                                        <p:tgtEl>
                                          <p:spTgt spid="2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left)">
                                      <p:cBhvr>
                                        <p:cTn id="25" dur="500"/>
                                        <p:tgtEl>
                                          <p:spTgt spid="39"/>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left)">
                                      <p:cBhvr>
                                        <p:cTn id="28" dur="500"/>
                                        <p:tgtEl>
                                          <p:spTgt spid="4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left)">
                                      <p:cBhvr>
                                        <p:cTn id="31" dur="500"/>
                                        <p:tgtEl>
                                          <p:spTgt spid="52"/>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wipe(left)">
                                      <p:cBhvr>
                                        <p:cTn id="34"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22" grpId="0" animBg="1"/>
      <p:bldP spid="24" grpId="0" animBg="1"/>
      <p:bldP spid="28" grpId="0" animBg="1"/>
      <p:bldP spid="29" grpId="0" animBg="1"/>
      <p:bldP spid="39" grpId="0" animBg="1"/>
      <p:bldP spid="43" grpId="0" animBg="1"/>
      <p:bldP spid="52" grpId="0" animBg="1"/>
      <p:bldP spid="6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C0826-569C-78CA-70C4-75FE000BAF8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C10C7AB-9CB6-87D6-4979-31B1FA84A008}"/>
              </a:ext>
              <a:ext uri="{C183D7F6-B498-43B3-948B-1728B52AA6E4}">
                <adec:decorative xmlns:adec="http://schemas.microsoft.com/office/drawing/2017/decorative" val="1"/>
              </a:ext>
            </a:extLst>
          </p:cNvPr>
          <p:cNvSpPr/>
          <p:nvPr/>
        </p:nvSpPr>
        <p:spPr>
          <a:xfrm>
            <a:off x="997" y="799"/>
            <a:ext cx="12191001" cy="6857754"/>
          </a:xfrm>
          <a:prstGeom prst="rect">
            <a:avLst/>
          </a:prstGeom>
          <a:gradFill flip="none" rotWithShape="1">
            <a:gsLst>
              <a:gs pos="0">
                <a:schemeClr val="tx2">
                  <a:alpha val="25000"/>
                </a:schemeClr>
              </a:gs>
              <a:gs pos="100000">
                <a:srgbClr val="B6E495">
                  <a:alpha val="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sp>
        <p:nvSpPr>
          <p:cNvPr id="15" name="Title 6">
            <a:extLst>
              <a:ext uri="{FF2B5EF4-FFF2-40B4-BE49-F238E27FC236}">
                <a16:creationId xmlns:a16="http://schemas.microsoft.com/office/drawing/2014/main" id="{02B93109-4B7F-DED7-4457-4E772D8438A2}"/>
              </a:ext>
            </a:extLst>
          </p:cNvPr>
          <p:cNvSpPr txBox="1">
            <a:spLocks/>
          </p:cNvSpPr>
          <p:nvPr/>
        </p:nvSpPr>
        <p:spPr>
          <a:xfrm>
            <a:off x="697117" y="172629"/>
            <a:ext cx="11017250" cy="55403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C03BC4">
                    <a:lumMod val="75000"/>
                  </a:srgbClr>
                </a:solidFill>
                <a:effectLst/>
                <a:uLnTx/>
                <a:uFillTx/>
                <a:latin typeface="Segoe Sans Text Semibold"/>
                <a:ea typeface="+mn-ea"/>
                <a:cs typeface="Segoe UI" pitchFamily="34" charset="0"/>
              </a:rPr>
              <a:t>Turning </a:t>
            </a:r>
            <a:r>
              <a:rPr kumimoji="0" lang="en-US" sz="3600" b="0" i="0" u="none" strike="noStrike" kern="1200" cap="none" spc="-50" normalizeH="0" baseline="0" noProof="0">
                <a:ln w="3175">
                  <a:noFill/>
                </a:ln>
                <a:solidFill>
                  <a:srgbClr val="0078D4"/>
                </a:solidFill>
                <a:effectLst/>
                <a:uLnTx/>
                <a:uFillTx/>
                <a:latin typeface="Segoe Sans Text Semibold"/>
                <a:ea typeface="+mn-ea"/>
                <a:cs typeface="Segoe UI" pitchFamily="34" charset="0"/>
              </a:rPr>
              <a:t>X-rays</a:t>
            </a:r>
            <a:r>
              <a:rPr kumimoji="0" lang="en-US" sz="3600" b="0" i="0" u="none" strike="noStrike" kern="1200" cap="none" spc="-50" normalizeH="0" baseline="0" noProof="0">
                <a:ln w="3175">
                  <a:noFill/>
                </a:ln>
                <a:solidFill>
                  <a:srgbClr val="C03BC4">
                    <a:lumMod val="75000"/>
                  </a:srgbClr>
                </a:solidFill>
                <a:effectLst/>
                <a:uLnTx/>
                <a:uFillTx/>
                <a:latin typeface="Segoe Sans Text Semibold"/>
                <a:ea typeface="+mn-ea"/>
                <a:cs typeface="Segoe UI" pitchFamily="34" charset="0"/>
              </a:rPr>
              <a:t> into Actionable Knowledge</a:t>
            </a:r>
            <a:endParaRPr kumimoji="0" lang="en-US" sz="3600" b="0" i="0" u="none" strike="noStrike" kern="1200" cap="none" spc="-50" normalizeH="0" baseline="0" noProof="0">
              <a:ln w="3175">
                <a:noFill/>
              </a:ln>
              <a:solidFill>
                <a:srgbClr val="C03BC4">
                  <a:lumMod val="75000"/>
                </a:srgbClr>
              </a:solidFill>
              <a:effectLst/>
              <a:uLnTx/>
              <a:uFillTx/>
              <a:latin typeface="Segoe Sans Text Semibold"/>
              <a:ea typeface="+mn-ea"/>
              <a:cs typeface="Segoe Sans Text" pitchFamily="2" charset="0"/>
            </a:endParaRPr>
          </a:p>
        </p:txBody>
      </p:sp>
      <p:sp>
        <p:nvSpPr>
          <p:cNvPr id="16" name="Text Placeholder 13">
            <a:hlinkClick r:id="rId2"/>
            <a:extLst>
              <a:ext uri="{FF2B5EF4-FFF2-40B4-BE49-F238E27FC236}">
                <a16:creationId xmlns:a16="http://schemas.microsoft.com/office/drawing/2014/main" id="{7C895695-82EA-3834-0B5A-78AEA1536BB0}"/>
              </a:ext>
            </a:extLst>
          </p:cNvPr>
          <p:cNvSpPr>
            <a:spLocks noGrp="1"/>
          </p:cNvSpPr>
          <p:nvPr/>
        </p:nvSpPr>
        <p:spPr>
          <a:xfrm>
            <a:off x="512481" y="6512724"/>
            <a:ext cx="9326033" cy="172647"/>
          </a:xfrm>
          <a:prstGeom prst="rect">
            <a:avLst/>
          </a:prstGeom>
          <a:noFill/>
        </p:spPr>
        <p:txBody>
          <a:bodyPr vert="horz" wrap="square" lIns="0" tIns="0" rIns="0" bIns="0" rtlCol="0">
            <a:spAutoFit/>
          </a:bodyPr>
          <a:lstStyle>
            <a:lvl1pPr marL="0" marR="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sz="1122"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rPr>
              <a:t>Source: https://github.com/Azure-Samples/aihlsignited-medindexer</a:t>
            </a:r>
          </a:p>
        </p:txBody>
      </p:sp>
      <p:pic>
        <p:nvPicPr>
          <p:cNvPr id="17" name="Picture 16">
            <a:extLst>
              <a:ext uri="{FF2B5EF4-FFF2-40B4-BE49-F238E27FC236}">
                <a16:creationId xmlns:a16="http://schemas.microsoft.com/office/drawing/2014/main" id="{BEB21E54-C0AF-4565-819F-60A8C77127C4}"/>
              </a:ext>
            </a:extLst>
          </p:cNvPr>
          <p:cNvPicPr>
            <a:picLocks noChangeAspect="1"/>
          </p:cNvPicPr>
          <p:nvPr/>
        </p:nvPicPr>
        <p:blipFill>
          <a:blip r:embed="rId3"/>
          <a:stretch>
            <a:fillRect/>
          </a:stretch>
        </p:blipFill>
        <p:spPr>
          <a:xfrm>
            <a:off x="946118" y="1981533"/>
            <a:ext cx="1037798" cy="655093"/>
          </a:xfrm>
          <a:prstGeom prst="rect">
            <a:avLst/>
          </a:prstGeom>
        </p:spPr>
      </p:pic>
      <p:sp>
        <p:nvSpPr>
          <p:cNvPr id="18" name="TextBox 17">
            <a:extLst>
              <a:ext uri="{FF2B5EF4-FFF2-40B4-BE49-F238E27FC236}">
                <a16:creationId xmlns:a16="http://schemas.microsoft.com/office/drawing/2014/main" id="{56055C3B-C0D4-E1F6-4530-75EF6335832A}"/>
              </a:ext>
            </a:extLst>
          </p:cNvPr>
          <p:cNvSpPr txBox="1"/>
          <p:nvPr/>
        </p:nvSpPr>
        <p:spPr>
          <a:xfrm>
            <a:off x="999433" y="2623545"/>
            <a:ext cx="1490712"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Xray's Report</a:t>
            </a:r>
          </a:p>
        </p:txBody>
      </p:sp>
      <p:cxnSp>
        <p:nvCxnSpPr>
          <p:cNvPr id="19" name="Elbow Connector 7200">
            <a:extLst>
              <a:ext uri="{FF2B5EF4-FFF2-40B4-BE49-F238E27FC236}">
                <a16:creationId xmlns:a16="http://schemas.microsoft.com/office/drawing/2014/main" id="{00CF8AF2-39C4-50AC-9E52-BF0FF86D8CA0}"/>
              </a:ext>
            </a:extLst>
          </p:cNvPr>
          <p:cNvCxnSpPr>
            <a:cxnSpLocks/>
          </p:cNvCxnSpPr>
          <p:nvPr/>
        </p:nvCxnSpPr>
        <p:spPr>
          <a:xfrm rot="16200000" flipH="1">
            <a:off x="1332811" y="2950394"/>
            <a:ext cx="775778" cy="526435"/>
          </a:xfrm>
          <a:prstGeom prst="bentConnector3">
            <a:avLst>
              <a:gd name="adj1" fmla="val 50000"/>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0" name="!! Purple box">
            <a:extLst>
              <a:ext uri="{FF2B5EF4-FFF2-40B4-BE49-F238E27FC236}">
                <a16:creationId xmlns:a16="http://schemas.microsoft.com/office/drawing/2014/main" id="{FAA49832-5224-F1AF-2F9A-EC115C9334F4}"/>
              </a:ext>
            </a:extLst>
          </p:cNvPr>
          <p:cNvSpPr txBox="1"/>
          <p:nvPr/>
        </p:nvSpPr>
        <p:spPr>
          <a:xfrm>
            <a:off x="285415" y="3293905"/>
            <a:ext cx="1115964" cy="367229"/>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Upload to Blob</a:t>
            </a:r>
          </a:p>
        </p:txBody>
      </p:sp>
      <p:pic>
        <p:nvPicPr>
          <p:cNvPr id="22" name="Picture 40">
            <a:extLst>
              <a:ext uri="{FF2B5EF4-FFF2-40B4-BE49-F238E27FC236}">
                <a16:creationId xmlns:a16="http://schemas.microsoft.com/office/drawing/2014/main" id="{EB740FAB-4741-45B3-527E-C83408724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5041" y="3652970"/>
            <a:ext cx="777750" cy="712255"/>
          </a:xfrm>
          <a:prstGeom prst="rect">
            <a:avLst/>
          </a:prstGeom>
          <a:noFill/>
          <a:extLst>
            <a:ext uri="{909E8E84-426E-40DD-AFC4-6F175D3DCCD1}">
              <a14:hiddenFill xmlns:a14="http://schemas.microsoft.com/office/drawing/2010/main">
                <a:solidFill>
                  <a:srgbClr val="FFFFFF"/>
                </a:solidFill>
              </a14:hiddenFill>
            </a:ext>
          </a:extLst>
        </p:spPr>
      </p:pic>
      <p:sp>
        <p:nvSpPr>
          <p:cNvPr id="23" name="!! Purple box">
            <a:extLst>
              <a:ext uri="{FF2B5EF4-FFF2-40B4-BE49-F238E27FC236}">
                <a16:creationId xmlns:a16="http://schemas.microsoft.com/office/drawing/2014/main" id="{488AC7A6-BADF-1DE2-982D-27BCE747F17D}"/>
              </a:ext>
            </a:extLst>
          </p:cNvPr>
          <p:cNvSpPr txBox="1"/>
          <p:nvPr/>
        </p:nvSpPr>
        <p:spPr>
          <a:xfrm>
            <a:off x="2542610" y="4130677"/>
            <a:ext cx="1100052" cy="563508"/>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Triggers on File Creation</a:t>
            </a:r>
          </a:p>
        </p:txBody>
      </p:sp>
      <p:sp>
        <p:nvSpPr>
          <p:cNvPr id="24" name="Rectangle: Rounded Corners 2">
            <a:extLst>
              <a:ext uri="{FF2B5EF4-FFF2-40B4-BE49-F238E27FC236}">
                <a16:creationId xmlns:a16="http://schemas.microsoft.com/office/drawing/2014/main" id="{F50E1C95-E2B2-4BCE-B4D1-BFE1C2928F0D}"/>
              </a:ext>
            </a:extLst>
          </p:cNvPr>
          <p:cNvSpPr/>
          <p:nvPr/>
        </p:nvSpPr>
        <p:spPr>
          <a:xfrm>
            <a:off x="4123277" y="3224115"/>
            <a:ext cx="4205192" cy="1923885"/>
          </a:xfrm>
          <a:prstGeom prst="roundRect">
            <a:avLst/>
          </a:prstGeom>
          <a:solidFill>
            <a:srgbClr val="FFFFFF"/>
          </a:solidFill>
          <a:ln w="9525" cap="flat" cmpd="sng" algn="ctr">
            <a:solidFill>
              <a:schemeClr val="tx2">
                <a:lumMod val="50000"/>
                <a:lumOff val="50000"/>
              </a:schemeClr>
            </a:solid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5" name="TextBox 24">
            <a:extLst>
              <a:ext uri="{FF2B5EF4-FFF2-40B4-BE49-F238E27FC236}">
                <a16:creationId xmlns:a16="http://schemas.microsoft.com/office/drawing/2014/main" id="{09ABDE96-9B60-5099-819E-796299EF6EEC}"/>
              </a:ext>
            </a:extLst>
          </p:cNvPr>
          <p:cNvSpPr txBox="1"/>
          <p:nvPr/>
        </p:nvSpPr>
        <p:spPr>
          <a:xfrm>
            <a:off x="5540462" y="2921888"/>
            <a:ext cx="8102041"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Sans Text"/>
                <a:ea typeface="+mn-ea"/>
                <a:cs typeface="+mn-cs"/>
              </a:rPr>
              <a:t>Custom Indexer </a:t>
            </a:r>
            <a:endParaRPr kumimoji="0" lang="en-US" sz="1400" b="0" i="0" u="none" strike="noStrike" kern="1200" cap="none" spc="0" normalizeH="0" baseline="0" noProof="0">
              <a:ln>
                <a:noFill/>
              </a:ln>
              <a:solidFill>
                <a:srgbClr val="000000"/>
              </a:solidFill>
              <a:effectLst/>
              <a:uLnTx/>
              <a:uFillTx/>
              <a:latin typeface="Segoe Sans Text"/>
              <a:ea typeface="+mn-ea"/>
              <a:cs typeface="+mn-cs"/>
            </a:endParaRPr>
          </a:p>
        </p:txBody>
      </p:sp>
      <p:pic>
        <p:nvPicPr>
          <p:cNvPr id="26" name="Picture 6" descr="Azure Functions and Their Common Use Cases - RevDeBug">
            <a:extLst>
              <a:ext uri="{FF2B5EF4-FFF2-40B4-BE49-F238E27FC236}">
                <a16:creationId xmlns:a16="http://schemas.microsoft.com/office/drawing/2014/main" id="{54014CA3-A60F-815A-6714-C4490C0CC6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0452" y="3425640"/>
            <a:ext cx="1042613" cy="69982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zure Event Grid - Visual Studio Marketplace">
            <a:extLst>
              <a:ext uri="{FF2B5EF4-FFF2-40B4-BE49-F238E27FC236}">
                <a16:creationId xmlns:a16="http://schemas.microsoft.com/office/drawing/2014/main" id="{88FA56CD-C676-F5D6-D50F-761E8DDC6A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5014" y="3413491"/>
            <a:ext cx="650155" cy="65015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Rounded Corners 2">
            <a:extLst>
              <a:ext uri="{FF2B5EF4-FFF2-40B4-BE49-F238E27FC236}">
                <a16:creationId xmlns:a16="http://schemas.microsoft.com/office/drawing/2014/main" id="{485FB643-CCBE-2D25-832C-E8B4F4ABA5C1}"/>
              </a:ext>
            </a:extLst>
          </p:cNvPr>
          <p:cNvSpPr/>
          <p:nvPr/>
        </p:nvSpPr>
        <p:spPr>
          <a:xfrm>
            <a:off x="4226390" y="1186058"/>
            <a:ext cx="3958703" cy="1045672"/>
          </a:xfrm>
          <a:prstGeom prst="roundRect">
            <a:avLst/>
          </a:prstGeom>
          <a:solidFill>
            <a:srgbClr val="FFFFFF"/>
          </a:solidFill>
          <a:ln w="9525" cap="flat" cmpd="sng" algn="ctr">
            <a:solidFill>
              <a:schemeClr val="accent5"/>
            </a:solid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9" name="TextBox 28">
            <a:extLst>
              <a:ext uri="{FF2B5EF4-FFF2-40B4-BE49-F238E27FC236}">
                <a16:creationId xmlns:a16="http://schemas.microsoft.com/office/drawing/2014/main" id="{FA77E396-F889-0B59-7CDB-D8879411C7F4}"/>
              </a:ext>
            </a:extLst>
          </p:cNvPr>
          <p:cNvSpPr txBox="1"/>
          <p:nvPr/>
        </p:nvSpPr>
        <p:spPr>
          <a:xfrm>
            <a:off x="4893921" y="885125"/>
            <a:ext cx="8102041"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5"/>
                </a:solidFill>
                <a:effectLst/>
                <a:uLnTx/>
                <a:uFillTx/>
                <a:latin typeface="Segoe Sans Text"/>
                <a:ea typeface="+mn-ea"/>
                <a:cs typeface="+mn-cs"/>
              </a:rPr>
              <a:t>Radiology Foundational Models</a:t>
            </a:r>
            <a:endParaRPr kumimoji="0" lang="en-US" sz="1400" b="0" i="0" u="none" strike="noStrike" kern="1200" cap="none" spc="0" normalizeH="0" baseline="0" noProof="0">
              <a:ln>
                <a:noFill/>
              </a:ln>
              <a:solidFill>
                <a:schemeClr val="accent5"/>
              </a:solidFill>
              <a:effectLst/>
              <a:uLnTx/>
              <a:uFillTx/>
              <a:latin typeface="Segoe Sans Text"/>
              <a:ea typeface="+mn-ea"/>
              <a:cs typeface="+mn-cs"/>
            </a:endParaRPr>
          </a:p>
        </p:txBody>
      </p:sp>
      <p:sp>
        <p:nvSpPr>
          <p:cNvPr id="30" name="!! Purple box">
            <a:extLst>
              <a:ext uri="{FF2B5EF4-FFF2-40B4-BE49-F238E27FC236}">
                <a16:creationId xmlns:a16="http://schemas.microsoft.com/office/drawing/2014/main" id="{1A955CE1-A85D-37D1-5B14-240270341D4A}"/>
              </a:ext>
            </a:extLst>
          </p:cNvPr>
          <p:cNvSpPr txBox="1"/>
          <p:nvPr/>
        </p:nvSpPr>
        <p:spPr>
          <a:xfrm>
            <a:off x="4503439" y="1416988"/>
            <a:ext cx="1533864" cy="560980"/>
          </a:xfrm>
          <a:prstGeom prst="roundRect">
            <a:avLst>
              <a:gd name="adj" fmla="val 16667"/>
            </a:avLst>
          </a:prstGeom>
          <a:solidFill>
            <a:schemeClr val="accent5">
              <a:lumMod val="20000"/>
              <a:lumOff val="8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Sans Text Semibold"/>
                <a:ea typeface="+mn-ea"/>
                <a:cs typeface="Segoe UI" pitchFamily="34" charset="0"/>
              </a:rPr>
              <a:t>MedImageInsights</a:t>
            </a:r>
          </a:p>
        </p:txBody>
      </p:sp>
      <p:sp>
        <p:nvSpPr>
          <p:cNvPr id="31" name="!! Purple box">
            <a:extLst>
              <a:ext uri="{FF2B5EF4-FFF2-40B4-BE49-F238E27FC236}">
                <a16:creationId xmlns:a16="http://schemas.microsoft.com/office/drawing/2014/main" id="{A933C2EF-3B6D-2602-2DFF-E465D2B00B6A}"/>
              </a:ext>
            </a:extLst>
          </p:cNvPr>
          <p:cNvSpPr txBox="1"/>
          <p:nvPr/>
        </p:nvSpPr>
        <p:spPr>
          <a:xfrm>
            <a:off x="6236671" y="1410362"/>
            <a:ext cx="1533864" cy="560980"/>
          </a:xfrm>
          <a:prstGeom prst="roundRect">
            <a:avLst>
              <a:gd name="adj" fmla="val 16667"/>
            </a:avLst>
          </a:prstGeom>
          <a:solidFill>
            <a:schemeClr val="accent5">
              <a:lumMod val="20000"/>
              <a:lumOff val="8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lang="en-US" sz="1000" b="1">
                <a:solidFill>
                  <a:srgbClr val="000000"/>
                </a:solidFill>
                <a:latin typeface="Segoe Sans Text Semibold"/>
              </a:rPr>
              <a:t>Classification Fine-tuning</a:t>
            </a:r>
            <a:endParaRPr kumimoji="0" lang="en-US" sz="1000" b="1" i="0" u="none" strike="noStrike" kern="1200" cap="none" spc="0" normalizeH="0" baseline="0" noProof="0">
              <a:ln>
                <a:noFill/>
              </a:ln>
              <a:solidFill>
                <a:srgbClr val="000000"/>
              </a:solidFill>
              <a:effectLst/>
              <a:uLnTx/>
              <a:uFillTx/>
              <a:latin typeface="Segoe Sans Text Semibold"/>
              <a:ea typeface="+mn-ea"/>
              <a:cs typeface="Segoe UI" pitchFamily="34" charset="0"/>
            </a:endParaRPr>
          </a:p>
        </p:txBody>
      </p:sp>
      <p:sp>
        <p:nvSpPr>
          <p:cNvPr id="33" name="Text Placeholder 8">
            <a:extLst>
              <a:ext uri="{FF2B5EF4-FFF2-40B4-BE49-F238E27FC236}">
                <a16:creationId xmlns:a16="http://schemas.microsoft.com/office/drawing/2014/main" id="{C3F42993-2187-EFB0-D29F-099A02045783}"/>
              </a:ext>
            </a:extLst>
          </p:cNvPr>
          <p:cNvSpPr txBox="1">
            <a:spLocks/>
          </p:cNvSpPr>
          <p:nvPr/>
        </p:nvSpPr>
        <p:spPr>
          <a:xfrm>
            <a:off x="9714107" y="1501881"/>
            <a:ext cx="1128224" cy="15388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a:rPr>
              <a:t>Data Scientist</a:t>
            </a:r>
            <a:endPar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endParaRPr>
          </a:p>
        </p:txBody>
      </p:sp>
      <p:sp>
        <p:nvSpPr>
          <p:cNvPr id="34" name="!! Purple box">
            <a:extLst>
              <a:ext uri="{FF2B5EF4-FFF2-40B4-BE49-F238E27FC236}">
                <a16:creationId xmlns:a16="http://schemas.microsoft.com/office/drawing/2014/main" id="{F9078F91-66BD-53F0-2BC1-7F1E99DA80C9}"/>
              </a:ext>
            </a:extLst>
          </p:cNvPr>
          <p:cNvSpPr txBox="1"/>
          <p:nvPr/>
        </p:nvSpPr>
        <p:spPr>
          <a:xfrm>
            <a:off x="8541659" y="903178"/>
            <a:ext cx="1115964" cy="367229"/>
          </a:xfrm>
          <a:prstGeom prst="roundRect">
            <a:avLst>
              <a:gd name="adj" fmla="val 16667"/>
            </a:avLst>
          </a:prstGeom>
          <a:solidFill>
            <a:schemeClr val="accent5">
              <a:lumMod val="20000"/>
              <a:lumOff val="8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lang="en-US" sz="1000" b="1">
                <a:solidFill>
                  <a:sysClr val="windowText" lastClr="000000"/>
                </a:solidFill>
                <a:latin typeface="Segoe Sans Text Semibold"/>
              </a:rPr>
              <a:t>Optimize Embeddings</a:t>
            </a:r>
            <a:endParaRPr kumimoji="0" lang="en-US" sz="1000" b="1" i="0" u="none" strike="noStrike" kern="1200" cap="none" spc="0" normalizeH="0" baseline="0" noProof="0">
              <a:ln>
                <a:noFill/>
              </a:ln>
              <a:solidFill>
                <a:sysClr val="windowText" lastClr="000000"/>
              </a:solidFill>
              <a:effectLst/>
              <a:uLnTx/>
              <a:uFillTx/>
              <a:latin typeface="Segoe Sans Text Semibold"/>
            </a:endParaRPr>
          </a:p>
        </p:txBody>
      </p:sp>
      <p:cxnSp>
        <p:nvCxnSpPr>
          <p:cNvPr id="37" name="Straight Connector 36">
            <a:extLst>
              <a:ext uri="{FF2B5EF4-FFF2-40B4-BE49-F238E27FC236}">
                <a16:creationId xmlns:a16="http://schemas.microsoft.com/office/drawing/2014/main" id="{CD5CB11C-2C35-52FA-3B3E-18D6D00AB247}"/>
              </a:ext>
            </a:extLst>
          </p:cNvPr>
          <p:cNvCxnSpPr>
            <a:cxnSpLocks/>
          </p:cNvCxnSpPr>
          <p:nvPr/>
        </p:nvCxnSpPr>
        <p:spPr>
          <a:xfrm flipH="1">
            <a:off x="8385488" y="1430246"/>
            <a:ext cx="1328619" cy="0"/>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arrow" w="lg" len="med"/>
            <a:tailEnd type="arrow"/>
          </a:ln>
        </p:spPr>
        <p:style>
          <a:lnRef idx="1">
            <a:schemeClr val="accent1"/>
          </a:lnRef>
          <a:fillRef idx="0">
            <a:schemeClr val="accent1"/>
          </a:fillRef>
          <a:effectRef idx="0">
            <a:schemeClr val="accent1"/>
          </a:effectRef>
          <a:fontRef idx="minor">
            <a:schemeClr val="tx1"/>
          </a:fontRef>
        </p:style>
      </p:cxnSp>
      <p:pic>
        <p:nvPicPr>
          <p:cNvPr id="38" name="Picture 4" descr="Howso: AI Reasoning and Agentic AI">
            <a:extLst>
              <a:ext uri="{FF2B5EF4-FFF2-40B4-BE49-F238E27FC236}">
                <a16:creationId xmlns:a16="http://schemas.microsoft.com/office/drawing/2014/main" id="{31068158-1813-89B5-3E17-D350D9C2F2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4925" y="717830"/>
            <a:ext cx="1632806" cy="847803"/>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B770163A-48CC-9029-CE8A-683025BDC57B}"/>
              </a:ext>
            </a:extLst>
          </p:cNvPr>
          <p:cNvSpPr txBox="1"/>
          <p:nvPr/>
        </p:nvSpPr>
        <p:spPr>
          <a:xfrm>
            <a:off x="3443416" y="946010"/>
            <a:ext cx="8930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AI Foundry</a:t>
            </a:r>
          </a:p>
        </p:txBody>
      </p:sp>
      <p:cxnSp>
        <p:nvCxnSpPr>
          <p:cNvPr id="40" name="Elbow Connector 7200">
            <a:extLst>
              <a:ext uri="{FF2B5EF4-FFF2-40B4-BE49-F238E27FC236}">
                <a16:creationId xmlns:a16="http://schemas.microsoft.com/office/drawing/2014/main" id="{DA80CAA4-4167-0975-4697-14154A83AA1D}"/>
              </a:ext>
            </a:extLst>
          </p:cNvPr>
          <p:cNvCxnSpPr>
            <a:cxnSpLocks/>
          </p:cNvCxnSpPr>
          <p:nvPr/>
        </p:nvCxnSpPr>
        <p:spPr>
          <a:xfrm rot="16200000" flipV="1">
            <a:off x="6562642" y="2422706"/>
            <a:ext cx="784450" cy="495198"/>
          </a:xfrm>
          <a:prstGeom prst="bentConnector3">
            <a:avLst>
              <a:gd name="adj1" fmla="val 50000"/>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41" name="!! Purple box">
            <a:extLst>
              <a:ext uri="{FF2B5EF4-FFF2-40B4-BE49-F238E27FC236}">
                <a16:creationId xmlns:a16="http://schemas.microsoft.com/office/drawing/2014/main" id="{193AFC57-67CD-8D80-0145-9BDB1E72C7BE}"/>
              </a:ext>
            </a:extLst>
          </p:cNvPr>
          <p:cNvSpPr txBox="1"/>
          <p:nvPr/>
        </p:nvSpPr>
        <p:spPr>
          <a:xfrm>
            <a:off x="7384528" y="2407520"/>
            <a:ext cx="1100052" cy="563508"/>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Generate Embeddings</a:t>
            </a:r>
          </a:p>
        </p:txBody>
      </p:sp>
      <p:sp>
        <p:nvSpPr>
          <p:cNvPr id="42" name="!! Purple box">
            <a:extLst>
              <a:ext uri="{FF2B5EF4-FFF2-40B4-BE49-F238E27FC236}">
                <a16:creationId xmlns:a16="http://schemas.microsoft.com/office/drawing/2014/main" id="{119ECE37-A113-DFB8-3A3C-FB03D43BDB04}"/>
              </a:ext>
            </a:extLst>
          </p:cNvPr>
          <p:cNvSpPr txBox="1"/>
          <p:nvPr/>
        </p:nvSpPr>
        <p:spPr>
          <a:xfrm>
            <a:off x="4529725" y="4296965"/>
            <a:ext cx="1100052" cy="563508"/>
          </a:xfrm>
          <a:prstGeom prst="roundRect">
            <a:avLst>
              <a:gd name="adj" fmla="val 16667"/>
            </a:avLst>
          </a:prstGeom>
          <a:solidFill>
            <a:schemeClr val="accent2"/>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Event Creation</a:t>
            </a:r>
          </a:p>
        </p:txBody>
      </p:sp>
      <p:sp>
        <p:nvSpPr>
          <p:cNvPr id="43" name="!! Purple box">
            <a:extLst>
              <a:ext uri="{FF2B5EF4-FFF2-40B4-BE49-F238E27FC236}">
                <a16:creationId xmlns:a16="http://schemas.microsoft.com/office/drawing/2014/main" id="{FB40890E-49E0-CC48-62B7-22C1B36AEE31}"/>
              </a:ext>
            </a:extLst>
          </p:cNvPr>
          <p:cNvSpPr txBox="1"/>
          <p:nvPr/>
        </p:nvSpPr>
        <p:spPr>
          <a:xfrm>
            <a:off x="6830452" y="4287928"/>
            <a:ext cx="1100052" cy="581581"/>
          </a:xfrm>
          <a:prstGeom prst="roundRect">
            <a:avLst>
              <a:gd name="adj" fmla="val 16667"/>
            </a:avLst>
          </a:prstGeom>
          <a:solidFill>
            <a:srgbClr val="8661C5"/>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1000" b="1">
                <a:latin typeface="Segoe Sans Text Semibold"/>
              </a:rPr>
              <a:t>Embedding Generation and Search Upload</a:t>
            </a:r>
          </a:p>
        </p:txBody>
      </p:sp>
      <p:cxnSp>
        <p:nvCxnSpPr>
          <p:cNvPr id="44" name="Straight Connector 43">
            <a:extLst>
              <a:ext uri="{FF2B5EF4-FFF2-40B4-BE49-F238E27FC236}">
                <a16:creationId xmlns:a16="http://schemas.microsoft.com/office/drawing/2014/main" id="{942EFD02-5BAF-FFA2-0B4F-53B78859FB66}"/>
              </a:ext>
            </a:extLst>
          </p:cNvPr>
          <p:cNvCxnSpPr>
            <a:cxnSpLocks/>
          </p:cNvCxnSpPr>
          <p:nvPr/>
        </p:nvCxnSpPr>
        <p:spPr>
          <a:xfrm flipH="1">
            <a:off x="5695537" y="4578718"/>
            <a:ext cx="1076958" cy="0"/>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arrow" w="lg" len="med"/>
            <a:tailEnd type="arrow"/>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9C62744-5AD1-6191-5CF1-6205433C2F45}"/>
              </a:ext>
            </a:extLst>
          </p:cNvPr>
          <p:cNvSpPr txBox="1"/>
          <p:nvPr/>
        </p:nvSpPr>
        <p:spPr>
          <a:xfrm>
            <a:off x="4691419" y="4080949"/>
            <a:ext cx="893064"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Event Grid</a:t>
            </a:r>
          </a:p>
        </p:txBody>
      </p:sp>
      <p:sp>
        <p:nvSpPr>
          <p:cNvPr id="46" name="TextBox 45">
            <a:extLst>
              <a:ext uri="{FF2B5EF4-FFF2-40B4-BE49-F238E27FC236}">
                <a16:creationId xmlns:a16="http://schemas.microsoft.com/office/drawing/2014/main" id="{C6CE9A8D-990D-7754-BD31-021E56C0FCB2}"/>
              </a:ext>
            </a:extLst>
          </p:cNvPr>
          <p:cNvSpPr txBox="1"/>
          <p:nvPr/>
        </p:nvSpPr>
        <p:spPr>
          <a:xfrm>
            <a:off x="6992334" y="4080949"/>
            <a:ext cx="893064"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Functions</a:t>
            </a:r>
          </a:p>
        </p:txBody>
      </p:sp>
      <p:sp>
        <p:nvSpPr>
          <p:cNvPr id="47" name="TextBox 46">
            <a:extLst>
              <a:ext uri="{FF2B5EF4-FFF2-40B4-BE49-F238E27FC236}">
                <a16:creationId xmlns:a16="http://schemas.microsoft.com/office/drawing/2014/main" id="{B24F4BF5-152B-C223-B863-680E477241CE}"/>
              </a:ext>
            </a:extLst>
          </p:cNvPr>
          <p:cNvSpPr txBox="1"/>
          <p:nvPr/>
        </p:nvSpPr>
        <p:spPr>
          <a:xfrm>
            <a:off x="10866631" y="3080658"/>
            <a:ext cx="8930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AI Search</a:t>
            </a:r>
          </a:p>
        </p:txBody>
      </p:sp>
      <p:pic>
        <p:nvPicPr>
          <p:cNvPr id="48" name="Picture 6" descr="Pricing - Azure AI Search | Microsoft Azure">
            <a:extLst>
              <a:ext uri="{FF2B5EF4-FFF2-40B4-BE49-F238E27FC236}">
                <a16:creationId xmlns:a16="http://schemas.microsoft.com/office/drawing/2014/main" id="{6621E94F-20EA-279B-3981-094C0E23F5E4}"/>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28361" y="2982330"/>
            <a:ext cx="1076421" cy="565989"/>
          </a:xfrm>
          <a:prstGeom prst="rect">
            <a:avLst/>
          </a:prstGeom>
          <a:noFill/>
          <a:extLst>
            <a:ext uri="{909E8E84-426E-40DD-AFC4-6F175D3DCCD1}">
              <a14:hiddenFill xmlns:a14="http://schemas.microsoft.com/office/drawing/2010/main">
                <a:solidFill>
                  <a:srgbClr val="FFFFFF"/>
                </a:solidFill>
              </a14:hiddenFill>
            </a:ext>
          </a:extLst>
        </p:spPr>
      </p:pic>
      <p:sp>
        <p:nvSpPr>
          <p:cNvPr id="49" name="!! Purple box">
            <a:extLst>
              <a:ext uri="{FF2B5EF4-FFF2-40B4-BE49-F238E27FC236}">
                <a16:creationId xmlns:a16="http://schemas.microsoft.com/office/drawing/2014/main" id="{2D65D43E-30F2-9B4F-043B-1C8C6F6A1180}"/>
              </a:ext>
            </a:extLst>
          </p:cNvPr>
          <p:cNvSpPr txBox="1"/>
          <p:nvPr/>
        </p:nvSpPr>
        <p:spPr>
          <a:xfrm>
            <a:off x="10075725" y="3593066"/>
            <a:ext cx="1396132" cy="560980"/>
          </a:xfrm>
          <a:prstGeom prst="roundRect">
            <a:avLst>
              <a:gd name="adj" fmla="val 16667"/>
            </a:avLst>
          </a:prstGeom>
          <a:solidFill>
            <a:srgbClr val="C1DDE9"/>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Sans Text Semibold"/>
                <a:ea typeface="+mn-ea"/>
                <a:cs typeface="Segoe UI" pitchFamily="34" charset="0"/>
              </a:rPr>
              <a:t>X-ray Classification </a:t>
            </a:r>
            <a:r>
              <a:rPr kumimoji="0" lang="en-US" sz="1050" b="1" i="0" u="none" strike="noStrike" kern="1200" cap="none" spc="0" normalizeH="0" noProof="0">
                <a:ln>
                  <a:noFill/>
                </a:ln>
                <a:solidFill>
                  <a:srgbClr val="000000"/>
                </a:solidFill>
                <a:effectLst/>
                <a:uLnTx/>
                <a:uFillTx/>
                <a:latin typeface="Segoe Sans Text Semibold"/>
                <a:ea typeface="+mn-ea"/>
                <a:cs typeface="Segoe UI" pitchFamily="34" charset="0"/>
              </a:rPr>
              <a:t>Index</a:t>
            </a:r>
            <a:endParaRPr kumimoji="0" lang="en-US" sz="1050" b="1" i="0" u="none" strike="noStrike" kern="1200" cap="none" spc="0" normalizeH="0" baseline="0" noProof="0">
              <a:ln>
                <a:noFill/>
              </a:ln>
              <a:solidFill>
                <a:srgbClr val="000000"/>
              </a:solidFill>
              <a:effectLst/>
              <a:uLnTx/>
              <a:uFillTx/>
              <a:latin typeface="Segoe Sans Text Semibold"/>
              <a:ea typeface="+mn-ea"/>
              <a:cs typeface="Segoe UI" pitchFamily="34" charset="0"/>
            </a:endParaRPr>
          </a:p>
        </p:txBody>
      </p:sp>
      <p:pic>
        <p:nvPicPr>
          <p:cNvPr id="50" name="Picture Placeholder 23" descr="Profile image of maker.">
            <a:extLst>
              <a:ext uri="{FF2B5EF4-FFF2-40B4-BE49-F238E27FC236}">
                <a16:creationId xmlns:a16="http://schemas.microsoft.com/office/drawing/2014/main" id="{58955660-60E0-849A-89E2-D291CF287A83}"/>
              </a:ext>
            </a:extLst>
          </p:cNvPr>
          <p:cNvPicPr>
            <a:picLocks noChangeAspect="1"/>
          </p:cNvPicPr>
          <p:nvPr/>
        </p:nvPicPr>
        <p:blipFill>
          <a:blip r:embed="rId9"/>
          <a:srcRect/>
          <a:stretch/>
        </p:blipFill>
        <p:spPr>
          <a:xfrm>
            <a:off x="8763221" y="5854906"/>
            <a:ext cx="528299" cy="528299"/>
          </a:xfrm>
          <a:prstGeom prst="ellipse">
            <a:avLst/>
          </a:prstGeom>
          <a:ln>
            <a:noFill/>
          </a:ln>
        </p:spPr>
      </p:pic>
      <p:sp>
        <p:nvSpPr>
          <p:cNvPr id="51" name="Text Placeholder 8">
            <a:extLst>
              <a:ext uri="{FF2B5EF4-FFF2-40B4-BE49-F238E27FC236}">
                <a16:creationId xmlns:a16="http://schemas.microsoft.com/office/drawing/2014/main" id="{81A210D2-97AB-86EB-62EF-92707B11A6CC}"/>
              </a:ext>
            </a:extLst>
          </p:cNvPr>
          <p:cNvSpPr txBox="1">
            <a:spLocks/>
          </p:cNvSpPr>
          <p:nvPr/>
        </p:nvSpPr>
        <p:spPr>
          <a:xfrm>
            <a:off x="8463259" y="6401261"/>
            <a:ext cx="1128224" cy="15388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a:rPr>
              <a:t>MD/Nurse</a:t>
            </a:r>
            <a:endPar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endParaRPr>
          </a:p>
        </p:txBody>
      </p:sp>
      <p:sp>
        <p:nvSpPr>
          <p:cNvPr id="52" name="!! Purple box">
            <a:extLst>
              <a:ext uri="{FF2B5EF4-FFF2-40B4-BE49-F238E27FC236}">
                <a16:creationId xmlns:a16="http://schemas.microsoft.com/office/drawing/2014/main" id="{57D5D2EF-F6F0-62D2-796F-5508DEA2A61A}"/>
              </a:ext>
            </a:extLst>
          </p:cNvPr>
          <p:cNvSpPr txBox="1"/>
          <p:nvPr/>
        </p:nvSpPr>
        <p:spPr>
          <a:xfrm>
            <a:off x="9976811" y="4765228"/>
            <a:ext cx="1601897" cy="739834"/>
          </a:xfrm>
          <a:prstGeom prst="roundRect">
            <a:avLst>
              <a:gd name="adj" fmla="val 16667"/>
            </a:avLst>
          </a:prstGeom>
          <a:solidFill>
            <a:srgbClr val="8661C5"/>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AI Search Web App</a:t>
            </a:r>
            <a:endPar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ea typeface="+mn-ea"/>
              <a:cs typeface="Segoe UI" pitchFamily="34" charset="0"/>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cxnSp>
        <p:nvCxnSpPr>
          <p:cNvPr id="55" name="Elbow Connector 7200">
            <a:extLst>
              <a:ext uri="{FF2B5EF4-FFF2-40B4-BE49-F238E27FC236}">
                <a16:creationId xmlns:a16="http://schemas.microsoft.com/office/drawing/2014/main" id="{7A90E839-6244-70DE-A1B9-82653B380089}"/>
              </a:ext>
            </a:extLst>
          </p:cNvPr>
          <p:cNvCxnSpPr>
            <a:cxnSpLocks/>
          </p:cNvCxnSpPr>
          <p:nvPr/>
        </p:nvCxnSpPr>
        <p:spPr>
          <a:xfrm rot="10800000">
            <a:off x="8366013" y="1831560"/>
            <a:ext cx="3393685" cy="3316443"/>
          </a:xfrm>
          <a:prstGeom prst="bentConnector3">
            <a:avLst>
              <a:gd name="adj1" fmla="val -6243"/>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56" name="!! Purple box">
            <a:extLst>
              <a:ext uri="{FF2B5EF4-FFF2-40B4-BE49-F238E27FC236}">
                <a16:creationId xmlns:a16="http://schemas.microsoft.com/office/drawing/2014/main" id="{BF2F7B9C-AA74-1DA8-16EB-9F2634EDAC2A}"/>
              </a:ext>
            </a:extLst>
          </p:cNvPr>
          <p:cNvSpPr txBox="1"/>
          <p:nvPr/>
        </p:nvSpPr>
        <p:spPr>
          <a:xfrm>
            <a:off x="9449038" y="5887393"/>
            <a:ext cx="1292721" cy="480333"/>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1000" b="1">
                <a:solidFill>
                  <a:schemeClr val="bg1"/>
                </a:solidFill>
                <a:latin typeface="Segoe Sans Text Semibold"/>
              </a:rPr>
              <a:t>X-Ray Similarity Search</a:t>
            </a:r>
          </a:p>
        </p:txBody>
      </p:sp>
      <p:cxnSp>
        <p:nvCxnSpPr>
          <p:cNvPr id="57" name="Elbow Connector 7200">
            <a:extLst>
              <a:ext uri="{FF2B5EF4-FFF2-40B4-BE49-F238E27FC236}">
                <a16:creationId xmlns:a16="http://schemas.microsoft.com/office/drawing/2014/main" id="{62CBF6E0-317C-D363-6FA8-E36FBEA33E60}"/>
              </a:ext>
            </a:extLst>
          </p:cNvPr>
          <p:cNvCxnSpPr>
            <a:cxnSpLocks/>
          </p:cNvCxnSpPr>
          <p:nvPr/>
        </p:nvCxnSpPr>
        <p:spPr>
          <a:xfrm flipV="1">
            <a:off x="8967519" y="5118967"/>
            <a:ext cx="870995" cy="568199"/>
          </a:xfrm>
          <a:prstGeom prst="bentConnector3">
            <a:avLst>
              <a:gd name="adj1" fmla="val 50000"/>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4AD50962-4AB3-9B64-1445-CD83CA84E54D}"/>
              </a:ext>
            </a:extLst>
          </p:cNvPr>
          <p:cNvPicPr>
            <a:picLocks noChangeAspect="1"/>
          </p:cNvPicPr>
          <p:nvPr/>
        </p:nvPicPr>
        <p:blipFill>
          <a:blip r:embed="rId3"/>
          <a:stretch>
            <a:fillRect/>
          </a:stretch>
        </p:blipFill>
        <p:spPr>
          <a:xfrm>
            <a:off x="7398492" y="5800206"/>
            <a:ext cx="1037798" cy="655093"/>
          </a:xfrm>
          <a:prstGeom prst="rect">
            <a:avLst/>
          </a:prstGeom>
        </p:spPr>
      </p:pic>
      <p:sp>
        <p:nvSpPr>
          <p:cNvPr id="59" name="TextBox 58">
            <a:extLst>
              <a:ext uri="{FF2B5EF4-FFF2-40B4-BE49-F238E27FC236}">
                <a16:creationId xmlns:a16="http://schemas.microsoft.com/office/drawing/2014/main" id="{B0BBCE7E-A6AD-B69B-665B-F18A751440FD}"/>
              </a:ext>
            </a:extLst>
          </p:cNvPr>
          <p:cNvSpPr txBox="1"/>
          <p:nvPr/>
        </p:nvSpPr>
        <p:spPr>
          <a:xfrm>
            <a:off x="7737985" y="6473409"/>
            <a:ext cx="1490712"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Xray</a:t>
            </a:r>
          </a:p>
        </p:txBody>
      </p:sp>
      <p:pic>
        <p:nvPicPr>
          <p:cNvPr id="61" name="Picture 2" descr="Azure Container Apps - Visual Studio Marketplace">
            <a:extLst>
              <a:ext uri="{FF2B5EF4-FFF2-40B4-BE49-F238E27FC236}">
                <a16:creationId xmlns:a16="http://schemas.microsoft.com/office/drawing/2014/main" id="{9372F640-A437-B378-D755-140F19B88A3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60090" y="4520561"/>
            <a:ext cx="379177" cy="379177"/>
          </a:xfrm>
          <a:prstGeom prst="rect">
            <a:avLst/>
          </a:prstGeom>
          <a:noFill/>
          <a:extLst>
            <a:ext uri="{909E8E84-426E-40DD-AFC4-6F175D3DCCD1}">
              <a14:hiddenFill xmlns:a14="http://schemas.microsoft.com/office/drawing/2010/main">
                <a:solidFill>
                  <a:srgbClr val="FFFFFF"/>
                </a:solidFill>
              </a14:hiddenFill>
            </a:ext>
          </a:extLst>
        </p:spPr>
      </p:pic>
      <p:cxnSp>
        <p:nvCxnSpPr>
          <p:cNvPr id="63" name="Elbow Connector 7200">
            <a:extLst>
              <a:ext uri="{FF2B5EF4-FFF2-40B4-BE49-F238E27FC236}">
                <a16:creationId xmlns:a16="http://schemas.microsoft.com/office/drawing/2014/main" id="{55EDC324-C18A-79B2-8AEE-C83E8D5CFAA0}"/>
              </a:ext>
            </a:extLst>
          </p:cNvPr>
          <p:cNvCxnSpPr>
            <a:cxnSpLocks/>
          </p:cNvCxnSpPr>
          <p:nvPr/>
        </p:nvCxnSpPr>
        <p:spPr>
          <a:xfrm flipV="1">
            <a:off x="2472176" y="3871813"/>
            <a:ext cx="1337609" cy="1743"/>
          </a:xfrm>
          <a:prstGeom prst="bentConnector3">
            <a:avLst>
              <a:gd name="adj1" fmla="val 50000"/>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123" name="Elbow Connector 7200">
            <a:extLst>
              <a:ext uri="{FF2B5EF4-FFF2-40B4-BE49-F238E27FC236}">
                <a16:creationId xmlns:a16="http://schemas.microsoft.com/office/drawing/2014/main" id="{6082D53B-6EFD-A262-3440-5CF130C92F2A}"/>
              </a:ext>
            </a:extLst>
          </p:cNvPr>
          <p:cNvCxnSpPr>
            <a:cxnSpLocks/>
          </p:cNvCxnSpPr>
          <p:nvPr/>
        </p:nvCxnSpPr>
        <p:spPr>
          <a:xfrm flipV="1">
            <a:off x="8680595" y="3873556"/>
            <a:ext cx="1337609" cy="1743"/>
          </a:xfrm>
          <a:prstGeom prst="bentConnector3">
            <a:avLst>
              <a:gd name="adj1" fmla="val 50000"/>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124" name="Elbow Connector 7200">
            <a:extLst>
              <a:ext uri="{FF2B5EF4-FFF2-40B4-BE49-F238E27FC236}">
                <a16:creationId xmlns:a16="http://schemas.microsoft.com/office/drawing/2014/main" id="{D10AD948-703C-26A2-24E9-8846D936BD39}"/>
              </a:ext>
            </a:extLst>
          </p:cNvPr>
          <p:cNvCxnSpPr>
            <a:cxnSpLocks/>
          </p:cNvCxnSpPr>
          <p:nvPr/>
        </p:nvCxnSpPr>
        <p:spPr>
          <a:xfrm rot="5400000" flipH="1" flipV="1">
            <a:off x="10517720" y="4468919"/>
            <a:ext cx="416118" cy="3109"/>
          </a:xfrm>
          <a:prstGeom prst="bentConnector3">
            <a:avLst>
              <a:gd name="adj1" fmla="val 50000"/>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1030" name="Picture 6" descr="Employee Headshot">
            <a:extLst>
              <a:ext uri="{FF2B5EF4-FFF2-40B4-BE49-F238E27FC236}">
                <a16:creationId xmlns:a16="http://schemas.microsoft.com/office/drawing/2014/main" id="{27DEE9B3-CDE6-231E-F69A-C41B3EFDFF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05331" y="897058"/>
            <a:ext cx="545776" cy="544566"/>
          </a:xfrm>
          <a:prstGeom prst="rect">
            <a:avLst/>
          </a:prstGeom>
          <a:noFill/>
          <a:extLst>
            <a:ext uri="{909E8E84-426E-40DD-AFC4-6F175D3DCCD1}">
              <a14:hiddenFill xmlns:a14="http://schemas.microsoft.com/office/drawing/2010/main">
                <a:solidFill>
                  <a:srgbClr val="FFFFFF"/>
                </a:solidFill>
              </a14:hiddenFill>
            </a:ext>
          </a:extLst>
        </p:spPr>
      </p:pic>
      <p:sp>
        <p:nvSpPr>
          <p:cNvPr id="5136" name="TextBox 5135">
            <a:extLst>
              <a:ext uri="{FF2B5EF4-FFF2-40B4-BE49-F238E27FC236}">
                <a16:creationId xmlns:a16="http://schemas.microsoft.com/office/drawing/2014/main" id="{ACB2FC82-70E4-BB6E-104F-2F7736B2AD09}"/>
              </a:ext>
            </a:extLst>
          </p:cNvPr>
          <p:cNvSpPr txBox="1"/>
          <p:nvPr/>
        </p:nvSpPr>
        <p:spPr>
          <a:xfrm>
            <a:off x="5559330" y="1184372"/>
            <a:ext cx="1510043"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Deployed Endpoints</a:t>
            </a:r>
          </a:p>
        </p:txBody>
      </p:sp>
      <p:sp>
        <p:nvSpPr>
          <p:cNvPr id="5137" name="TextBox 5136">
            <a:extLst>
              <a:ext uri="{FF2B5EF4-FFF2-40B4-BE49-F238E27FC236}">
                <a16:creationId xmlns:a16="http://schemas.microsoft.com/office/drawing/2014/main" id="{A080673F-1F7C-16AC-8534-4B663537FABA}"/>
              </a:ext>
            </a:extLst>
          </p:cNvPr>
          <p:cNvSpPr txBox="1"/>
          <p:nvPr/>
        </p:nvSpPr>
        <p:spPr>
          <a:xfrm>
            <a:off x="10863131" y="4284103"/>
            <a:ext cx="8930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Embedding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0">
                <a:solidFill>
                  <a:prstClr val="black"/>
                </a:solidFill>
                <a:latin typeface="Segoe UI" panose="020B0502040204020203" pitchFamily="34" charset="0"/>
                <a:cs typeface="Segoe UI" panose="020B0502040204020203" pitchFamily="34" charset="0"/>
              </a:rPr>
              <a:t>Search</a:t>
            </a:r>
            <a:endPar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138" name="TextBox 5137">
            <a:extLst>
              <a:ext uri="{FF2B5EF4-FFF2-40B4-BE49-F238E27FC236}">
                <a16:creationId xmlns:a16="http://schemas.microsoft.com/office/drawing/2014/main" id="{D36B3CB5-9722-65B2-195A-BA6A013F73A3}"/>
              </a:ext>
            </a:extLst>
          </p:cNvPr>
          <p:cNvSpPr txBox="1"/>
          <p:nvPr/>
        </p:nvSpPr>
        <p:spPr>
          <a:xfrm>
            <a:off x="8941243" y="3611851"/>
            <a:ext cx="893064"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Push APIs</a:t>
            </a:r>
          </a:p>
        </p:txBody>
      </p:sp>
      <p:sp>
        <p:nvSpPr>
          <p:cNvPr id="5139" name="TextBox 5138">
            <a:extLst>
              <a:ext uri="{FF2B5EF4-FFF2-40B4-BE49-F238E27FC236}">
                <a16:creationId xmlns:a16="http://schemas.microsoft.com/office/drawing/2014/main" id="{7FB77E62-8D78-99FD-8AEF-FF5EE7BCB944}"/>
              </a:ext>
            </a:extLst>
          </p:cNvPr>
          <p:cNvSpPr txBox="1"/>
          <p:nvPr/>
        </p:nvSpPr>
        <p:spPr>
          <a:xfrm>
            <a:off x="10180844" y="2734940"/>
            <a:ext cx="1533523" cy="184666"/>
          </a:xfrm>
          <a:prstGeom prst="rect">
            <a:avLst/>
          </a:prstGeom>
          <a:noFill/>
        </p:spPr>
        <p:txBody>
          <a:bodyPr wrap="square" lIns="0" tIns="0" rIns="0" bIns="0" rtlCol="0">
            <a:spAutoFit/>
          </a:bodyPr>
          <a:lstStyle/>
          <a:p>
            <a:pPr algn="l"/>
            <a:r>
              <a:rPr lang="en-US" sz="1200" i="1">
                <a:solidFill>
                  <a:schemeClr val="accent6"/>
                </a:solidFill>
              </a:rPr>
              <a:t>Knowledge Store</a:t>
            </a:r>
          </a:p>
        </p:txBody>
      </p:sp>
    </p:spTree>
    <p:extLst>
      <p:ext uri="{BB962C8B-B14F-4D97-AF65-F5344CB8AC3E}">
        <p14:creationId xmlns:p14="http://schemas.microsoft.com/office/powerpoint/2010/main" val="1813540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500"/>
                                        <p:tgtEl>
                                          <p:spTgt spid="3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left)">
                                      <p:cBhvr>
                                        <p:cTn id="31" dur="500"/>
                                        <p:tgtEl>
                                          <p:spTgt spid="42"/>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left)">
                                      <p:cBhvr>
                                        <p:cTn id="34" dur="500"/>
                                        <p:tgtEl>
                                          <p:spTgt spid="4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wipe(left)">
                                      <p:cBhvr>
                                        <p:cTn id="37" dur="500"/>
                                        <p:tgtEl>
                                          <p:spTgt spid="4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wipe(left)">
                                      <p:cBhvr>
                                        <p:cTn id="40" dur="500"/>
                                        <p:tgtEl>
                                          <p:spTgt spid="52"/>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left)">
                                      <p:cBhvr>
                                        <p:cTn id="4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4" grpId="0" animBg="1"/>
      <p:bldP spid="28" grpId="0" animBg="1"/>
      <p:bldP spid="30" grpId="0" animBg="1"/>
      <p:bldP spid="31" grpId="0" animBg="1"/>
      <p:bldP spid="34" grpId="0" animBg="1"/>
      <p:bldP spid="41" grpId="0" animBg="1"/>
      <p:bldP spid="42" grpId="0" animBg="1"/>
      <p:bldP spid="43" grpId="0" animBg="1"/>
      <p:bldP spid="49" grpId="0" animBg="1"/>
      <p:bldP spid="52" grpId="0" animBg="1"/>
      <p:bldP spid="5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022E6-3B67-7516-6559-2F485F8AD737}"/>
              </a:ext>
            </a:extLst>
          </p:cNvPr>
          <p:cNvSpPr>
            <a:spLocks noGrp="1"/>
          </p:cNvSpPr>
          <p:nvPr>
            <p:ph type="title"/>
          </p:nvPr>
        </p:nvSpPr>
        <p:spPr>
          <a:xfrm>
            <a:off x="588263" y="457200"/>
            <a:ext cx="4910837" cy="1107996"/>
          </a:xfrm>
        </p:spPr>
        <p:txBody>
          <a:bodyPr vert="horz" wrap="square" lIns="0" tIns="0" rIns="0" bIns="0" rtlCol="0" anchor="t">
            <a:normAutofit/>
          </a:bodyPr>
          <a:lstStyle/>
          <a:p>
            <a:r>
              <a:rPr lang="en-US" b="0" kern="1200" cap="none" spc="-50" baseline="0">
                <a:ln w="3175">
                  <a:noFill/>
                </a:ln>
                <a:effectLst/>
                <a:latin typeface="+mj-lt"/>
                <a:ea typeface="+mn-ea"/>
                <a:cs typeface="Segoe Sans Text" pitchFamily="2" charset="0"/>
              </a:rPr>
              <a:t>Your Indexing Strategy Matters!</a:t>
            </a:r>
          </a:p>
        </p:txBody>
      </p:sp>
      <p:sp>
        <p:nvSpPr>
          <p:cNvPr id="5" name="TextBox 4">
            <a:extLst>
              <a:ext uri="{FF2B5EF4-FFF2-40B4-BE49-F238E27FC236}">
                <a16:creationId xmlns:a16="http://schemas.microsoft.com/office/drawing/2014/main" id="{5118D409-0F4D-7415-704E-5AD60EBF6560}"/>
              </a:ext>
            </a:extLst>
          </p:cNvPr>
          <p:cNvSpPr txBox="1"/>
          <p:nvPr/>
        </p:nvSpPr>
        <p:spPr>
          <a:xfrm>
            <a:off x="584201" y="1816100"/>
            <a:ext cx="4910138" cy="3670300"/>
          </a:xfrm>
          <a:prstGeom prst="rect">
            <a:avLst/>
          </a:prstGeom>
        </p:spPr>
        <p:txBody>
          <a:bodyPr vert="horz" wrap="square" lIns="0" tIns="0" rIns="0" bIns="0" rtlCol="0">
            <a:normAutofit/>
          </a:bodyPr>
          <a:lstStyle/>
          <a:p>
            <a:pPr defTabSz="932742">
              <a:lnSpc>
                <a:spcPct val="90000"/>
              </a:lnSpc>
              <a:spcBef>
                <a:spcPct val="20000"/>
              </a:spcBef>
              <a:buSzPct val="90000"/>
            </a:pPr>
            <a:r>
              <a:rPr lang="en-US" sz="1500"/>
              <a:t>Azure AI Search is flexible to meet your needs, supporting both a </a:t>
            </a:r>
            <a:r>
              <a:rPr lang="en-US" sz="1500" i="1"/>
              <a:t>push</a:t>
            </a:r>
            <a:r>
              <a:rPr lang="en-US" sz="1500"/>
              <a:t> and a </a:t>
            </a:r>
            <a:r>
              <a:rPr lang="en-US" sz="1500" i="1"/>
              <a:t>pull </a:t>
            </a:r>
            <a:r>
              <a:rPr lang="en-US" sz="1500"/>
              <a:t>method that have implications on how you scale and operationalize well into production.</a:t>
            </a:r>
          </a:p>
          <a:p>
            <a:pPr marL="228600" indent="-228600" defTabSz="932742">
              <a:lnSpc>
                <a:spcPct val="90000"/>
              </a:lnSpc>
              <a:spcBef>
                <a:spcPct val="20000"/>
              </a:spcBef>
              <a:buSzPct val="90000"/>
              <a:buFont typeface="Wingdings" panose="05000000000000000000" pitchFamily="2" charset="2"/>
              <a:buChar char=""/>
            </a:pPr>
            <a:endParaRPr lang="en-US" sz="1500"/>
          </a:p>
          <a:p>
            <a:pPr defTabSz="932742">
              <a:lnSpc>
                <a:spcPct val="90000"/>
              </a:lnSpc>
              <a:spcBef>
                <a:spcPct val="20000"/>
              </a:spcBef>
              <a:buSzPct val="90000"/>
            </a:pPr>
            <a:r>
              <a:rPr lang="en-US" sz="1500"/>
              <a:t>Guiding principles of thoughts you should always answer:</a:t>
            </a:r>
          </a:p>
          <a:p>
            <a:pPr marL="228600" indent="-228600" defTabSz="932742">
              <a:lnSpc>
                <a:spcPct val="90000"/>
              </a:lnSpc>
              <a:spcBef>
                <a:spcPct val="20000"/>
              </a:spcBef>
              <a:buSzPct val="90000"/>
              <a:buFont typeface="Wingdings" panose="05000000000000000000" pitchFamily="2" charset="2"/>
              <a:buChar char=""/>
            </a:pPr>
            <a:endParaRPr lang="en-US" sz="1500"/>
          </a:p>
          <a:p>
            <a:pPr marL="285750" indent="-285750" defTabSz="932742">
              <a:lnSpc>
                <a:spcPct val="90000"/>
              </a:lnSpc>
              <a:spcBef>
                <a:spcPct val="20000"/>
              </a:spcBef>
              <a:buSzPct val="90000"/>
              <a:buFont typeface="Wingdings" pitchFamily="2" charset="2"/>
              <a:buChar char="q"/>
            </a:pPr>
            <a:r>
              <a:rPr lang="en-US" sz="1500"/>
              <a:t>Is the data I am looking to index in a support data source (Azure)</a:t>
            </a:r>
          </a:p>
          <a:p>
            <a:pPr marL="285750" indent="-285750" defTabSz="932742">
              <a:lnSpc>
                <a:spcPct val="90000"/>
              </a:lnSpc>
              <a:spcBef>
                <a:spcPct val="20000"/>
              </a:spcBef>
              <a:buSzPct val="90000"/>
              <a:buFont typeface="Wingdings" pitchFamily="2" charset="2"/>
              <a:buChar char="q"/>
            </a:pPr>
            <a:r>
              <a:rPr lang="en-US" sz="1500"/>
              <a:t>Does the data source support change tracking or incremental data access</a:t>
            </a:r>
          </a:p>
          <a:p>
            <a:pPr marL="285750" indent="-285750" defTabSz="932742">
              <a:lnSpc>
                <a:spcPct val="90000"/>
              </a:lnSpc>
              <a:spcBef>
                <a:spcPct val="20000"/>
              </a:spcBef>
              <a:buSzPct val="90000"/>
              <a:buFont typeface="Wingdings" pitchFamily="2" charset="2"/>
              <a:buChar char="q"/>
            </a:pPr>
            <a:r>
              <a:rPr lang="en-US" sz="1500"/>
              <a:t>Is the data in a format that can be processed with the skillsets of search?</a:t>
            </a:r>
          </a:p>
          <a:p>
            <a:pPr marL="285750" indent="-285750" defTabSz="932742">
              <a:lnSpc>
                <a:spcPct val="90000"/>
              </a:lnSpc>
              <a:spcBef>
                <a:spcPct val="20000"/>
              </a:spcBef>
              <a:buSzPct val="90000"/>
              <a:buFont typeface="Wingdings" pitchFamily="2" charset="2"/>
              <a:buChar char="q"/>
            </a:pPr>
            <a:r>
              <a:rPr lang="en-US" sz="1500"/>
              <a:t>How up-to-date does your search index need to be?</a:t>
            </a:r>
          </a:p>
        </p:txBody>
      </p:sp>
      <p:pic>
        <p:nvPicPr>
          <p:cNvPr id="1026" name="Picture 2" descr="AI Search Threatens Digital Economy, Researcher Warns">
            <a:extLst>
              <a:ext uri="{FF2B5EF4-FFF2-40B4-BE49-F238E27FC236}">
                <a16:creationId xmlns:a16="http://schemas.microsoft.com/office/drawing/2014/main" id="{C3399B5D-406B-7D6B-150F-DDAEA2F76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517" r="37260"/>
          <a:stretch/>
        </p:blipFill>
        <p:spPr bwMode="auto">
          <a:xfrm>
            <a:off x="6096000" y="10"/>
            <a:ext cx="6096000" cy="6857990"/>
          </a:xfrm>
          <a:prstGeom prst="rect">
            <a:avLst/>
          </a:prstGeom>
          <a:solidFill>
            <a:srgbClr val="FFFFFF"/>
          </a:solidFill>
          <a:effectLst/>
        </p:spPr>
      </p:pic>
    </p:spTree>
    <p:extLst>
      <p:ext uri="{BB962C8B-B14F-4D97-AF65-F5344CB8AC3E}">
        <p14:creationId xmlns:p14="http://schemas.microsoft.com/office/powerpoint/2010/main" val="296652369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A252F-907E-C1CD-7624-95EC38DDE6B8}"/>
              </a:ext>
            </a:extLst>
          </p:cNvPr>
          <p:cNvSpPr>
            <a:spLocks noGrp="1"/>
          </p:cNvSpPr>
          <p:nvPr>
            <p:ph type="title"/>
          </p:nvPr>
        </p:nvSpPr>
        <p:spPr>
          <a:xfrm>
            <a:off x="588263" y="457200"/>
            <a:ext cx="11018520" cy="553998"/>
          </a:xfrm>
        </p:spPr>
        <p:txBody>
          <a:bodyPr wrap="square" anchor="t">
            <a:normAutofit/>
          </a:bodyPr>
          <a:lstStyle/>
          <a:p>
            <a:r>
              <a:rPr lang="en-US"/>
              <a:t>Indexing (Pull indexers)</a:t>
            </a:r>
          </a:p>
        </p:txBody>
      </p:sp>
      <p:sp>
        <p:nvSpPr>
          <p:cNvPr id="3" name="TextBox 2">
            <a:extLst>
              <a:ext uri="{FF2B5EF4-FFF2-40B4-BE49-F238E27FC236}">
                <a16:creationId xmlns:a16="http://schemas.microsoft.com/office/drawing/2014/main" id="{58A2A9DD-65D6-C1C4-7D11-34B45F37CCE3}"/>
              </a:ext>
            </a:extLst>
          </p:cNvPr>
          <p:cNvSpPr txBox="1"/>
          <p:nvPr/>
        </p:nvSpPr>
        <p:spPr>
          <a:xfrm>
            <a:off x="588263" y="1335673"/>
            <a:ext cx="11286948" cy="4370427"/>
          </a:xfrm>
          <a:prstGeom prst="rect">
            <a:avLst/>
          </a:prstGeom>
          <a:noFill/>
        </p:spPr>
        <p:txBody>
          <a:bodyPr wrap="square" lIns="0" tIns="0" rIns="0" bIns="0" rtlCol="0">
            <a:spAutoFit/>
          </a:bodyPr>
          <a:lstStyle/>
          <a:p>
            <a:pPr algn="l"/>
            <a:r>
              <a:rPr lang="en-US">
                <a:latin typeface="+mj-lt"/>
              </a:rPr>
              <a:t>Indexer (pull model)</a:t>
            </a:r>
          </a:p>
          <a:p>
            <a:pPr marL="168275" indent="-168275" algn="l">
              <a:buFont typeface="Arial" panose="020B0604020202020204" pitchFamily="34" charset="0"/>
              <a:buChar char="•"/>
            </a:pPr>
            <a:r>
              <a:rPr lang="en-US" sz="1600"/>
              <a:t>Crawler that extracts data from cloud data sources and populates a search index</a:t>
            </a:r>
          </a:p>
          <a:p>
            <a:pPr marL="168275" indent="-168275" algn="l">
              <a:buFont typeface="Arial" panose="020B0604020202020204" pitchFamily="34" charset="0"/>
              <a:buChar char="•"/>
            </a:pPr>
            <a:r>
              <a:rPr lang="en-US" sz="1600"/>
              <a:t>Drive skillset execution (AI enrichment) </a:t>
            </a:r>
          </a:p>
          <a:p>
            <a:pPr marL="168275" indent="-168275" algn="l">
              <a:buFont typeface="Arial" panose="020B0604020202020204" pitchFamily="34" charset="0"/>
              <a:buChar char="•"/>
            </a:pPr>
            <a:r>
              <a:rPr lang="en-US" sz="1600"/>
              <a:t>Can be run on demand or on a recurring data refresh schedule (incremental indexing)</a:t>
            </a:r>
          </a:p>
          <a:p>
            <a:pPr marL="168275" indent="-168275" algn="l">
              <a:buFont typeface="Arial" panose="020B0604020202020204" pitchFamily="34" charset="0"/>
              <a:buChar char="•"/>
            </a:pPr>
            <a:r>
              <a:rPr lang="en-US" sz="1600" b="1"/>
              <a:t>Managed by Azure, configured by you!</a:t>
            </a:r>
          </a:p>
          <a:p>
            <a:pPr algn="l"/>
            <a:endParaRPr lang="en-US"/>
          </a:p>
          <a:p>
            <a:pPr algn="l"/>
            <a:r>
              <a:rPr lang="en-US">
                <a:latin typeface="+mj-lt"/>
              </a:rPr>
              <a:t>Best practices</a:t>
            </a:r>
          </a:p>
          <a:p>
            <a:pPr marL="168275" indent="-168275" algn="l">
              <a:buFont typeface="Arial" panose="020B0604020202020204" pitchFamily="34" charset="0"/>
              <a:buChar char="•"/>
            </a:pPr>
            <a:r>
              <a:rPr lang="en-US" sz="1600"/>
              <a:t>Understand indexing limits, especially throughput, concurrency and timeout handling</a:t>
            </a:r>
          </a:p>
          <a:p>
            <a:pPr marL="168275" indent="-168275" algn="l">
              <a:buFont typeface="Arial" panose="020B0604020202020204" pitchFamily="34" charset="0"/>
              <a:buChar char="•"/>
            </a:pPr>
            <a:r>
              <a:rPr lang="en-US" sz="1600"/>
              <a:t>Run on a schedule and continuously to correct errors</a:t>
            </a:r>
          </a:p>
          <a:p>
            <a:pPr marL="168275" indent="-168275" algn="l">
              <a:buFont typeface="Arial" panose="020B0604020202020204" pitchFamily="34" charset="0"/>
              <a:buChar char="•"/>
            </a:pPr>
            <a:r>
              <a:rPr lang="en-US" sz="1600"/>
              <a:t>Identify data source needs (multiple data sources going to a single index, data source support, limits and configuration</a:t>
            </a:r>
          </a:p>
          <a:p>
            <a:pPr marL="168275" indent="-168275" algn="l">
              <a:buFont typeface="Arial" panose="020B0604020202020204" pitchFamily="34" charset="0"/>
              <a:buChar char="•"/>
            </a:pPr>
            <a:r>
              <a:rPr lang="en-US" sz="1600"/>
              <a:t>Configure data source document deletion policy if needed</a:t>
            </a:r>
          </a:p>
          <a:p>
            <a:pPr marL="168275" indent="-168275" algn="l">
              <a:buFont typeface="Arial" panose="020B0604020202020204" pitchFamily="34" charset="0"/>
              <a:buChar char="•"/>
            </a:pPr>
            <a:r>
              <a:rPr lang="en-US" sz="1600"/>
              <a:t>Recognize data types for proper parsing (JSON, JSON lines, CSV, markdown, etc.) and include the necessary skills!</a:t>
            </a:r>
          </a:p>
          <a:p>
            <a:pPr marL="168275" indent="-168275" algn="l">
              <a:buFont typeface="Arial" panose="020B0604020202020204" pitchFamily="34" charset="0"/>
              <a:buChar char="•"/>
            </a:pPr>
            <a:r>
              <a:rPr lang="en-US" sz="1600"/>
              <a:t>If handling PDFs or images with embedded text, consider AI enrichment with OCR or Azure AI Document Intelligence layout</a:t>
            </a:r>
          </a:p>
          <a:p>
            <a:pPr marL="168275" indent="-168275" algn="l">
              <a:buFont typeface="Arial" panose="020B0604020202020204" pitchFamily="34" charset="0"/>
              <a:buChar char="•"/>
            </a:pPr>
            <a:r>
              <a:rPr lang="en-US" sz="1600"/>
              <a:t>Test with various data types/sizes to understand indexing time and optimize the process</a:t>
            </a:r>
          </a:p>
          <a:p>
            <a:pPr algn="l"/>
            <a:endParaRPr lang="en-US"/>
          </a:p>
          <a:p>
            <a:r>
              <a:rPr lang="en-US">
                <a:hlinkClick r:id="rId3"/>
              </a:rPr>
              <a:t>🔗 Indexing example with Integrated Vectorization</a:t>
            </a:r>
            <a:endParaRPr lang="en-US" sz="1800"/>
          </a:p>
          <a:p>
            <a:pPr algn="l"/>
            <a:endParaRPr lang="en-US"/>
          </a:p>
        </p:txBody>
      </p:sp>
      <p:pic>
        <p:nvPicPr>
          <p:cNvPr id="7" name="Picture 6">
            <a:extLst>
              <a:ext uri="{FF2B5EF4-FFF2-40B4-BE49-F238E27FC236}">
                <a16:creationId xmlns:a16="http://schemas.microsoft.com/office/drawing/2014/main" id="{7A71101D-DA37-176C-ACC3-3BBFF5509B5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210416" y="302083"/>
            <a:ext cx="4664795" cy="1157959"/>
          </a:xfrm>
          <a:prstGeom prst="rect">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pic>
    </p:spTree>
    <p:extLst>
      <p:ext uri="{BB962C8B-B14F-4D97-AF65-F5344CB8AC3E}">
        <p14:creationId xmlns:p14="http://schemas.microsoft.com/office/powerpoint/2010/main" val="3202733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A252F-907E-C1CD-7624-95EC38DDE6B8}"/>
              </a:ext>
            </a:extLst>
          </p:cNvPr>
          <p:cNvSpPr>
            <a:spLocks noGrp="1"/>
          </p:cNvSpPr>
          <p:nvPr>
            <p:ph type="title"/>
          </p:nvPr>
        </p:nvSpPr>
        <p:spPr>
          <a:xfrm>
            <a:off x="588263" y="457200"/>
            <a:ext cx="11018520" cy="553998"/>
          </a:xfrm>
        </p:spPr>
        <p:txBody>
          <a:bodyPr wrap="square" anchor="t">
            <a:normAutofit/>
          </a:bodyPr>
          <a:lstStyle/>
          <a:p>
            <a:r>
              <a:rPr lang="en-US"/>
              <a:t>Indexing (Push method)</a:t>
            </a:r>
          </a:p>
        </p:txBody>
      </p:sp>
      <p:sp>
        <p:nvSpPr>
          <p:cNvPr id="3" name="TextBox 2">
            <a:extLst>
              <a:ext uri="{FF2B5EF4-FFF2-40B4-BE49-F238E27FC236}">
                <a16:creationId xmlns:a16="http://schemas.microsoft.com/office/drawing/2014/main" id="{2950C857-3E98-B344-E91B-5D536158999B}"/>
              </a:ext>
            </a:extLst>
          </p:cNvPr>
          <p:cNvSpPr txBox="1"/>
          <p:nvPr/>
        </p:nvSpPr>
        <p:spPr>
          <a:xfrm>
            <a:off x="588263" y="1313835"/>
            <a:ext cx="10632187" cy="4955203"/>
          </a:xfrm>
          <a:prstGeom prst="rect">
            <a:avLst/>
          </a:prstGeom>
          <a:noFill/>
        </p:spPr>
        <p:txBody>
          <a:bodyPr wrap="square" lIns="0" tIns="0" rIns="0" bIns="0" rtlCol="0" anchor="t">
            <a:spAutoFit/>
          </a:bodyPr>
          <a:lstStyle/>
          <a:p>
            <a:pPr marL="168275" indent="-168275" algn="l">
              <a:buFont typeface="Arial" panose="020B0604020202020204" pitchFamily="34" charset="0"/>
              <a:buChar char="•"/>
            </a:pPr>
            <a:r>
              <a:rPr lang="en-US" sz="1400"/>
              <a:t>Push method uses APIs to upload documents into a search index</a:t>
            </a:r>
          </a:p>
          <a:p>
            <a:pPr marL="168275" indent="-168275" algn="l">
              <a:buFont typeface="Arial" panose="020B0604020202020204" pitchFamily="34" charset="0"/>
              <a:buChar char="•"/>
            </a:pPr>
            <a:r>
              <a:rPr lang="en-US" sz="1400"/>
              <a:t>No restrictions on data source type or frequency of execution</a:t>
            </a:r>
          </a:p>
          <a:p>
            <a:pPr marL="168275" indent="-168275" algn="l">
              <a:buFont typeface="Arial" panose="020B0604020202020204" pitchFamily="34" charset="0"/>
              <a:buChar char="•"/>
            </a:pPr>
            <a:r>
              <a:rPr lang="en-US" sz="1400"/>
              <a:t>Connectivity and the secure retrieval of documents under your control</a:t>
            </a:r>
          </a:p>
          <a:p>
            <a:pPr marL="342900" indent="-342900" algn="l">
              <a:buFont typeface="Arial" panose="020B0604020202020204" pitchFamily="34" charset="0"/>
              <a:buChar char="•"/>
            </a:pPr>
            <a:endParaRPr lang="en-US" sz="1800"/>
          </a:p>
          <a:p>
            <a:pPr algn="l"/>
            <a:r>
              <a:rPr lang="en-US">
                <a:latin typeface="+mj-lt"/>
              </a:rPr>
              <a:t>Key benefits</a:t>
            </a:r>
          </a:p>
          <a:p>
            <a:pPr algn="l"/>
            <a:r>
              <a:rPr lang="en-US" sz="1400">
                <a:latin typeface="+mj-lt"/>
              </a:rPr>
              <a:t>Versatility: </a:t>
            </a:r>
            <a:r>
              <a:rPr lang="en-US" sz="1400"/>
              <a:t>JSON documents from any source can be uploaded. You can use AI Document Intelligence layout model, an LLM like GPT-4o for data parsing or your preferred parsing library</a:t>
            </a:r>
          </a:p>
          <a:p>
            <a:pPr algn="l"/>
            <a:r>
              <a:rPr lang="en-US" sz="1400">
                <a:latin typeface="+mj-lt"/>
              </a:rPr>
              <a:t>Flexibility: </a:t>
            </a:r>
            <a:r>
              <a:rPr lang="en-US" sz="1400"/>
              <a:t>No restrictions on frequency of data push (no specific schedule, just API restrictions apply)</a:t>
            </a:r>
          </a:p>
          <a:p>
            <a:pPr algn="l"/>
            <a:r>
              <a:rPr lang="en-US" sz="1400">
                <a:latin typeface="+mj-lt"/>
              </a:rPr>
              <a:t>Control: </a:t>
            </a:r>
            <a:r>
              <a:rPr lang="en-US" sz="1400"/>
              <a:t>Retrieval of documents under your own control</a:t>
            </a:r>
          </a:p>
          <a:p>
            <a:pPr algn="l"/>
            <a:endParaRPr lang="en-US" sz="1800"/>
          </a:p>
          <a:p>
            <a:pPr algn="l"/>
            <a:r>
              <a:rPr lang="en-US">
                <a:latin typeface="+mj-lt"/>
              </a:rPr>
              <a:t>Pushing data to Azure AI Search index</a:t>
            </a:r>
          </a:p>
          <a:p>
            <a:pPr marL="168275" indent="-168275">
              <a:buFont typeface="Arial" panose="020B0604020202020204" pitchFamily="34" charset="0"/>
              <a:buChar char="•"/>
            </a:pPr>
            <a:r>
              <a:rPr lang="en-US" sz="1400"/>
              <a:t>APIs for single or multiple documents upload</a:t>
            </a:r>
          </a:p>
          <a:p>
            <a:pPr marL="168275" indent="-168275">
              <a:buFont typeface="Arial" panose="020B0604020202020204" pitchFamily="34" charset="0"/>
              <a:buChar char="•"/>
            </a:pPr>
            <a:r>
              <a:rPr lang="en-US" sz="1400"/>
              <a:t>Follow best practices for indexing large documents</a:t>
            </a:r>
          </a:p>
          <a:p>
            <a:pPr algn="l"/>
            <a:endParaRPr lang="en-US" sz="1800"/>
          </a:p>
          <a:p>
            <a:pPr algn="l"/>
            <a:r>
              <a:rPr lang="en-US">
                <a:latin typeface="+mj-lt"/>
              </a:rPr>
              <a:t>Indexing actions</a:t>
            </a:r>
          </a:p>
          <a:p>
            <a:pPr algn="l"/>
            <a:r>
              <a:rPr lang="en-US" sz="1400">
                <a:latin typeface="+mj-lt"/>
              </a:rPr>
              <a:t>Upload: </a:t>
            </a:r>
            <a:r>
              <a:rPr lang="en-US" sz="1400"/>
              <a:t>Insert new documents or update existing ones</a:t>
            </a:r>
          </a:p>
          <a:p>
            <a:pPr algn="l"/>
            <a:r>
              <a:rPr lang="en-US" sz="1400">
                <a:latin typeface="+mj-lt"/>
              </a:rPr>
              <a:t>Merge: </a:t>
            </a:r>
            <a:r>
              <a:rPr lang="en-US" sz="1400"/>
              <a:t>Updates existing document, replacing values</a:t>
            </a:r>
          </a:p>
          <a:p>
            <a:pPr algn="l"/>
            <a:r>
              <a:rPr lang="en-US" sz="1400">
                <a:latin typeface="+mj-lt"/>
              </a:rPr>
              <a:t>Merge or upload: </a:t>
            </a:r>
            <a:r>
              <a:rPr lang="en-US" sz="1400"/>
              <a:t>Behaves like merge for existing documents and like upload for new ones</a:t>
            </a:r>
          </a:p>
          <a:p>
            <a:pPr algn="l"/>
            <a:r>
              <a:rPr lang="en-US" sz="1400">
                <a:latin typeface="+mj-lt"/>
              </a:rPr>
              <a:t>Delete: </a:t>
            </a:r>
            <a:r>
              <a:rPr lang="en-US" sz="1400"/>
              <a:t>Removes entire document from index</a:t>
            </a:r>
          </a:p>
          <a:p>
            <a:pPr algn="l"/>
            <a:endParaRPr lang="en-US" sz="1600"/>
          </a:p>
          <a:p>
            <a:pPr algn="l"/>
            <a:r>
              <a:rPr lang="en-US" sz="1600">
                <a:hlinkClick r:id="rId3"/>
              </a:rPr>
              <a:t>🔗 Push method sample for RAG</a:t>
            </a:r>
            <a:endParaRPr lang="en-US" sz="1800">
              <a:hlinkClick r:id="rId3"/>
            </a:endParaRPr>
          </a:p>
        </p:txBody>
      </p:sp>
    </p:spTree>
    <p:extLst>
      <p:ext uri="{BB962C8B-B14F-4D97-AF65-F5344CB8AC3E}">
        <p14:creationId xmlns:p14="http://schemas.microsoft.com/office/powerpoint/2010/main" val="16336115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2CDAD-6EC4-2D7E-A221-DA1216FF89AF}"/>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 your Limitations</a:t>
            </a:r>
          </a:p>
        </p:txBody>
      </p:sp>
      <p:sp>
        <p:nvSpPr>
          <p:cNvPr id="13" name="Text Placeholder 2">
            <a:extLst>
              <a:ext uri="{FF2B5EF4-FFF2-40B4-BE49-F238E27FC236}">
                <a16:creationId xmlns:a16="http://schemas.microsoft.com/office/drawing/2014/main" id="{A9C3420C-F6E8-E71B-BFAC-5AE570BFBAC6}"/>
              </a:ext>
            </a:extLst>
          </p:cNvPr>
          <p:cNvSpPr>
            <a:spLocks noGrp="1"/>
          </p:cNvSpPr>
          <p:nvPr>
            <p:ph type="body" sz="quarter" idx="16"/>
          </p:nvPr>
        </p:nvSpPr>
        <p:spPr>
          <a:xfrm>
            <a:off x="584200" y="1436688"/>
            <a:ext cx="5219700" cy="430887"/>
          </a:xfrm>
        </p:spPr>
        <p:txBody>
          <a:bodyPr/>
          <a:lstStyle/>
          <a:p>
            <a:r>
              <a:rPr lang="en-US"/>
              <a:t>Optimizing for Performance</a:t>
            </a:r>
          </a:p>
        </p:txBody>
      </p:sp>
      <p:sp>
        <p:nvSpPr>
          <p:cNvPr id="4" name="TextBox 3">
            <a:extLst>
              <a:ext uri="{FF2B5EF4-FFF2-40B4-BE49-F238E27FC236}">
                <a16:creationId xmlns:a16="http://schemas.microsoft.com/office/drawing/2014/main" id="{8A24CA07-1424-A0C3-A34E-EA6D451AE1DD}"/>
              </a:ext>
            </a:extLst>
          </p:cNvPr>
          <p:cNvSpPr txBox="1"/>
          <p:nvPr/>
        </p:nvSpPr>
        <p:spPr>
          <a:xfrm>
            <a:off x="6397625" y="1436688"/>
            <a:ext cx="5219700" cy="430887"/>
          </a:xfrm>
          <a:prstGeom prst="rect">
            <a:avLst/>
          </a:prstGeom>
        </p:spPr>
        <p:txBody>
          <a:bodyPr vert="horz" wrap="square" lIns="0" tIns="0" rIns="0" bIns="0" rtlCol="0" anchor="t">
            <a:normAutofit/>
          </a:bodyPr>
          <a:lstStyle/>
          <a:p>
            <a:pPr defTabSz="932742">
              <a:spcAft>
                <a:spcPts val="600"/>
              </a:spcAft>
              <a:buSzPct val="90000"/>
            </a:pPr>
            <a:r>
              <a:rPr lang="en-US" sz="2800" b="1" kern="1200" spc="0" baseline="0">
                <a:solidFill>
                  <a:schemeClr val="tx2"/>
                </a:solidFill>
                <a:latin typeface="+mj-lt"/>
                <a:ea typeface="+mn-ea"/>
                <a:cs typeface="Segoe UI" panose="020B0502040204020203" pitchFamily="34" charset="0"/>
                <a:hlinkClick r:id="rId2">
                  <a:extLst>
                    <a:ext uri="{A12FA001-AC4F-418D-AE19-62706E023703}">
                      <ahyp:hlinkClr xmlns:ahyp="http://schemas.microsoft.com/office/drawing/2018/hyperlinkcolor" val="tx"/>
                    </a:ext>
                  </a:extLst>
                </a:hlinkClick>
              </a:rPr>
              <a:t>Search Limits</a:t>
            </a:r>
            <a:endParaRPr lang="en-US" sz="2800" b="1" kern="1200" spc="0" baseline="0">
              <a:solidFill>
                <a:schemeClr val="tx2"/>
              </a:solidFill>
              <a:latin typeface="+mj-lt"/>
              <a:ea typeface="+mn-ea"/>
              <a:cs typeface="Segoe UI" panose="020B0502040204020203" pitchFamily="34" charset="0"/>
            </a:endParaRPr>
          </a:p>
        </p:txBody>
      </p:sp>
      <p:sp>
        <p:nvSpPr>
          <p:cNvPr id="7" name="Text Placeholder 2">
            <a:extLst>
              <a:ext uri="{FF2B5EF4-FFF2-40B4-BE49-F238E27FC236}">
                <a16:creationId xmlns:a16="http://schemas.microsoft.com/office/drawing/2014/main" id="{475CACB0-AE00-F938-C254-9F793C8F2000}"/>
              </a:ext>
            </a:extLst>
          </p:cNvPr>
          <p:cNvSpPr txBox="1">
            <a:spLocks/>
          </p:cNvSpPr>
          <p:nvPr/>
        </p:nvSpPr>
        <p:spPr>
          <a:xfrm>
            <a:off x="6394451" y="2081212"/>
            <a:ext cx="5214937" cy="4187825"/>
          </a:xfrm>
          <a:prstGeom prst="rect">
            <a:avLst/>
          </a:prstGeom>
        </p:spPr>
        <p:txBody>
          <a:bodyPr vert="horz" wrap="square" lIns="0" tIns="0" rIns="0" bIns="0" rtlCol="0">
            <a:norm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spcAft>
                <a:spcPts val="0"/>
              </a:spcAft>
            </a:pPr>
            <a:r>
              <a:rPr lang="en-US" sz="2400"/>
              <a:t>More information != better results, optimize for relevant information in search</a:t>
            </a:r>
          </a:p>
          <a:p>
            <a:pPr marL="228600" indent="-228600">
              <a:spcAft>
                <a:spcPts val="0"/>
              </a:spcAft>
            </a:pPr>
            <a:r>
              <a:rPr lang="en-US" sz="2400"/>
              <a:t>Focus on query design to best optimize and position performance: amount of data returned</a:t>
            </a:r>
          </a:p>
          <a:p>
            <a:pPr marL="228600" indent="-228600">
              <a:spcAft>
                <a:spcPts val="0"/>
              </a:spcAft>
            </a:pPr>
            <a:r>
              <a:rPr lang="en-US" sz="2400"/>
              <a:t>If using push method, use parallel indexers</a:t>
            </a:r>
          </a:p>
        </p:txBody>
      </p:sp>
      <p:graphicFrame>
        <p:nvGraphicFramePr>
          <p:cNvPr id="9" name="Text Placeholder 2">
            <a:extLst>
              <a:ext uri="{FF2B5EF4-FFF2-40B4-BE49-F238E27FC236}">
                <a16:creationId xmlns:a16="http://schemas.microsoft.com/office/drawing/2014/main" id="{3FA15A95-E8D8-7317-8DC5-81EA17FDDF9B}"/>
              </a:ext>
            </a:extLst>
          </p:cNvPr>
          <p:cNvGraphicFramePr/>
          <p:nvPr>
            <p:extLst>
              <p:ext uri="{D42A27DB-BD31-4B8C-83A1-F6EECF244321}">
                <p14:modId xmlns:p14="http://schemas.microsoft.com/office/powerpoint/2010/main" val="461596403"/>
              </p:ext>
            </p:extLst>
          </p:nvPr>
        </p:nvGraphicFramePr>
        <p:xfrm>
          <a:off x="588963" y="2081212"/>
          <a:ext cx="5214937" cy="4187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61467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E3700-6CD8-C827-F9F0-5014E4C5301D}"/>
              </a:ext>
            </a:extLst>
          </p:cNvPr>
          <p:cNvSpPr>
            <a:spLocks noGrp="1"/>
          </p:cNvSpPr>
          <p:nvPr>
            <p:ph type="title"/>
          </p:nvPr>
        </p:nvSpPr>
        <p:spPr/>
        <p:txBody>
          <a:bodyPr/>
          <a:lstStyle/>
          <a:p>
            <a:r>
              <a:rPr lang="en-US"/>
              <a:t>A Scalable Hybrid Approach – Best of Both Worlds</a:t>
            </a:r>
          </a:p>
        </p:txBody>
      </p:sp>
      <p:sp>
        <p:nvSpPr>
          <p:cNvPr id="3" name="Text Placeholder 2">
            <a:extLst>
              <a:ext uri="{FF2B5EF4-FFF2-40B4-BE49-F238E27FC236}">
                <a16:creationId xmlns:a16="http://schemas.microsoft.com/office/drawing/2014/main" id="{41123AA1-45DB-5E36-7CF6-9CE187B98AE8}"/>
              </a:ext>
            </a:extLst>
          </p:cNvPr>
          <p:cNvSpPr>
            <a:spLocks noGrp="1"/>
          </p:cNvSpPr>
          <p:nvPr>
            <p:ph type="body" sz="quarter" idx="16"/>
          </p:nvPr>
        </p:nvSpPr>
        <p:spPr>
          <a:xfrm>
            <a:off x="585217" y="1438275"/>
            <a:ext cx="3264408" cy="677108"/>
          </a:xfrm>
        </p:spPr>
        <p:txBody>
          <a:bodyPr/>
          <a:lstStyle/>
          <a:p>
            <a:r>
              <a:rPr lang="en-US"/>
              <a:t>Acquisition Straight to Storage	</a:t>
            </a:r>
          </a:p>
        </p:txBody>
      </p:sp>
      <p:sp>
        <p:nvSpPr>
          <p:cNvPr id="4" name="Text Placeholder 3">
            <a:extLst>
              <a:ext uri="{FF2B5EF4-FFF2-40B4-BE49-F238E27FC236}">
                <a16:creationId xmlns:a16="http://schemas.microsoft.com/office/drawing/2014/main" id="{F9F21EDF-A89B-958F-46FA-17EB72EAE68D}"/>
              </a:ext>
            </a:extLst>
          </p:cNvPr>
          <p:cNvSpPr>
            <a:spLocks noGrp="1"/>
          </p:cNvSpPr>
          <p:nvPr>
            <p:ph type="body" sz="quarter" idx="14"/>
          </p:nvPr>
        </p:nvSpPr>
        <p:spPr>
          <a:xfrm>
            <a:off x="585217" y="2390775"/>
            <a:ext cx="3264408" cy="1846659"/>
          </a:xfrm>
        </p:spPr>
        <p:txBody>
          <a:bodyPr/>
          <a:lstStyle/>
          <a:p>
            <a:pPr marL="0" indent="0">
              <a:buNone/>
            </a:pPr>
            <a:r>
              <a:rPr lang="en-US"/>
              <a:t>Load and acquire all of your data files utilizing Azure Data Lake Storage, integrating with Event Grid to create events as soon as they are created</a:t>
            </a:r>
          </a:p>
        </p:txBody>
      </p:sp>
      <p:sp>
        <p:nvSpPr>
          <p:cNvPr id="5" name="Text Placeholder 4">
            <a:extLst>
              <a:ext uri="{FF2B5EF4-FFF2-40B4-BE49-F238E27FC236}">
                <a16:creationId xmlns:a16="http://schemas.microsoft.com/office/drawing/2014/main" id="{1C7CA66E-BA1E-EF38-7777-F4A7E0AD76C5}"/>
              </a:ext>
            </a:extLst>
          </p:cNvPr>
          <p:cNvSpPr>
            <a:spLocks noGrp="1"/>
          </p:cNvSpPr>
          <p:nvPr>
            <p:ph type="body" sz="quarter" idx="17"/>
          </p:nvPr>
        </p:nvSpPr>
        <p:spPr>
          <a:xfrm>
            <a:off x="4463796" y="1438275"/>
            <a:ext cx="3264408" cy="677108"/>
          </a:xfrm>
        </p:spPr>
        <p:txBody>
          <a:bodyPr/>
          <a:lstStyle/>
          <a:p>
            <a:r>
              <a:rPr lang="en-US"/>
              <a:t>Scalable Functions to Orchestrate</a:t>
            </a:r>
          </a:p>
        </p:txBody>
      </p:sp>
      <p:sp>
        <p:nvSpPr>
          <p:cNvPr id="6" name="Text Placeholder 5">
            <a:extLst>
              <a:ext uri="{FF2B5EF4-FFF2-40B4-BE49-F238E27FC236}">
                <a16:creationId xmlns:a16="http://schemas.microsoft.com/office/drawing/2014/main" id="{CBF7831A-E581-CBFD-FC60-01112D40E31D}"/>
              </a:ext>
            </a:extLst>
          </p:cNvPr>
          <p:cNvSpPr>
            <a:spLocks noGrp="1"/>
          </p:cNvSpPr>
          <p:nvPr>
            <p:ph type="body" sz="quarter" idx="15"/>
          </p:nvPr>
        </p:nvSpPr>
        <p:spPr>
          <a:xfrm>
            <a:off x="4463796" y="2384135"/>
            <a:ext cx="3264408" cy="1846659"/>
          </a:xfrm>
        </p:spPr>
        <p:txBody>
          <a:bodyPr/>
          <a:lstStyle/>
          <a:p>
            <a:pPr marL="0" indent="0">
              <a:buNone/>
            </a:pPr>
            <a:r>
              <a:rPr lang="en-US"/>
              <a:t>Deploy code to Azure Durable Functions that triggers immediately as soon as an event is created and will begin processing your data at scale</a:t>
            </a:r>
          </a:p>
        </p:txBody>
      </p:sp>
      <p:sp>
        <p:nvSpPr>
          <p:cNvPr id="7" name="Text Placeholder 6">
            <a:extLst>
              <a:ext uri="{FF2B5EF4-FFF2-40B4-BE49-F238E27FC236}">
                <a16:creationId xmlns:a16="http://schemas.microsoft.com/office/drawing/2014/main" id="{D3CE5B32-0D14-53E7-9DB4-D4D898DABD4E}"/>
              </a:ext>
            </a:extLst>
          </p:cNvPr>
          <p:cNvSpPr>
            <a:spLocks noGrp="1"/>
          </p:cNvSpPr>
          <p:nvPr>
            <p:ph type="body" sz="quarter" idx="18"/>
          </p:nvPr>
        </p:nvSpPr>
        <p:spPr>
          <a:xfrm>
            <a:off x="8342375" y="1438275"/>
            <a:ext cx="3264408" cy="677108"/>
          </a:xfrm>
        </p:spPr>
        <p:txBody>
          <a:bodyPr/>
          <a:lstStyle/>
          <a:p>
            <a:r>
              <a:rPr lang="en-US"/>
              <a:t>Orchestrate Skills and Push as You are Ready</a:t>
            </a:r>
          </a:p>
        </p:txBody>
      </p:sp>
      <p:sp>
        <p:nvSpPr>
          <p:cNvPr id="8" name="Text Placeholder 7">
            <a:extLst>
              <a:ext uri="{FF2B5EF4-FFF2-40B4-BE49-F238E27FC236}">
                <a16:creationId xmlns:a16="http://schemas.microsoft.com/office/drawing/2014/main" id="{8AE2001A-193D-A335-0A34-DE1FA1E28E33}"/>
              </a:ext>
            </a:extLst>
          </p:cNvPr>
          <p:cNvSpPr>
            <a:spLocks noGrp="1"/>
          </p:cNvSpPr>
          <p:nvPr>
            <p:ph type="body" sz="quarter" idx="19"/>
          </p:nvPr>
        </p:nvSpPr>
        <p:spPr>
          <a:xfrm>
            <a:off x="8342375" y="2390775"/>
            <a:ext cx="3264408" cy="1846659"/>
          </a:xfrm>
        </p:spPr>
        <p:txBody>
          <a:bodyPr/>
          <a:lstStyle/>
          <a:p>
            <a:pPr marL="0" indent="0">
              <a:buNone/>
            </a:pPr>
            <a:r>
              <a:rPr lang="en-US"/>
              <a:t>Manage integrations with AI Services and Embeddings directly and pushing to Search as soon as processing is completed using the Push APIs</a:t>
            </a:r>
          </a:p>
        </p:txBody>
      </p:sp>
      <p:pic>
        <p:nvPicPr>
          <p:cNvPr id="3074" name="Picture 2" descr="Storage - Blob | Microsoft Azure Mono">
            <a:extLst>
              <a:ext uri="{FF2B5EF4-FFF2-40B4-BE49-F238E27FC236}">
                <a16:creationId xmlns:a16="http://schemas.microsoft.com/office/drawing/2014/main" id="{58EAC6F2-AB71-A690-EB82-39FA169868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138" y="4828202"/>
            <a:ext cx="1066588" cy="9500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zure Event Grid - Visual Studio Marketplace">
            <a:extLst>
              <a:ext uri="{FF2B5EF4-FFF2-40B4-BE49-F238E27FC236}">
                <a16:creationId xmlns:a16="http://schemas.microsoft.com/office/drawing/2014/main" id="{4E289DB2-79D3-7B0F-31F4-6C75C92F01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021" y="4864158"/>
            <a:ext cx="898239" cy="89823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039337F-ED22-F681-1B47-E68C949E1C6C}"/>
              </a:ext>
            </a:extLst>
          </p:cNvPr>
          <p:cNvSpPr txBox="1"/>
          <p:nvPr/>
        </p:nvSpPr>
        <p:spPr>
          <a:xfrm>
            <a:off x="585217" y="6116320"/>
            <a:ext cx="3264408" cy="307777"/>
          </a:xfrm>
          <a:prstGeom prst="rect">
            <a:avLst/>
          </a:prstGeom>
          <a:solidFill>
            <a:schemeClr val="tx2"/>
          </a:solidFill>
        </p:spPr>
        <p:txBody>
          <a:bodyPr wrap="square" lIns="0" tIns="0" rIns="0" bIns="0" rtlCol="0">
            <a:spAutoFit/>
          </a:bodyPr>
          <a:lstStyle/>
          <a:p>
            <a:pPr algn="ctr"/>
            <a:r>
              <a:rPr lang="en-US" sz="2000" b="1">
                <a:solidFill>
                  <a:schemeClr val="bg1"/>
                </a:solidFill>
              </a:rPr>
              <a:t>Immediate</a:t>
            </a:r>
            <a:r>
              <a:rPr lang="en-US" sz="2000">
                <a:solidFill>
                  <a:schemeClr val="bg1"/>
                </a:solidFill>
              </a:rPr>
              <a:t> </a:t>
            </a:r>
            <a:r>
              <a:rPr lang="en-US" sz="2000" b="1">
                <a:solidFill>
                  <a:schemeClr val="bg1"/>
                </a:solidFill>
              </a:rPr>
              <a:t>Processing</a:t>
            </a:r>
          </a:p>
        </p:txBody>
      </p:sp>
      <p:sp>
        <p:nvSpPr>
          <p:cNvPr id="10" name="TextBox 9">
            <a:extLst>
              <a:ext uri="{FF2B5EF4-FFF2-40B4-BE49-F238E27FC236}">
                <a16:creationId xmlns:a16="http://schemas.microsoft.com/office/drawing/2014/main" id="{656BB851-EE75-9A7B-C50A-F299C0955EE6}"/>
              </a:ext>
            </a:extLst>
          </p:cNvPr>
          <p:cNvSpPr txBox="1"/>
          <p:nvPr/>
        </p:nvSpPr>
        <p:spPr>
          <a:xfrm>
            <a:off x="4463796" y="6116320"/>
            <a:ext cx="3264408" cy="307777"/>
          </a:xfrm>
          <a:prstGeom prst="rect">
            <a:avLst/>
          </a:prstGeom>
          <a:solidFill>
            <a:schemeClr val="tx2"/>
          </a:solidFill>
        </p:spPr>
        <p:txBody>
          <a:bodyPr wrap="square" lIns="0" tIns="0" rIns="0" bIns="0" rtlCol="0">
            <a:spAutoFit/>
          </a:bodyPr>
          <a:lstStyle/>
          <a:p>
            <a:pPr algn="ctr"/>
            <a:r>
              <a:rPr lang="en-US" sz="2000" b="1">
                <a:solidFill>
                  <a:schemeClr val="bg1"/>
                </a:solidFill>
              </a:rPr>
              <a:t>Custom Flexibility</a:t>
            </a:r>
          </a:p>
        </p:txBody>
      </p:sp>
      <p:sp>
        <p:nvSpPr>
          <p:cNvPr id="11" name="TextBox 10">
            <a:extLst>
              <a:ext uri="{FF2B5EF4-FFF2-40B4-BE49-F238E27FC236}">
                <a16:creationId xmlns:a16="http://schemas.microsoft.com/office/drawing/2014/main" id="{D47BBDEC-65F5-E7A5-B685-80D4209A126E}"/>
              </a:ext>
            </a:extLst>
          </p:cNvPr>
          <p:cNvSpPr txBox="1"/>
          <p:nvPr/>
        </p:nvSpPr>
        <p:spPr>
          <a:xfrm>
            <a:off x="8342375" y="6116320"/>
            <a:ext cx="3264408" cy="307777"/>
          </a:xfrm>
          <a:prstGeom prst="rect">
            <a:avLst/>
          </a:prstGeom>
          <a:solidFill>
            <a:srgbClr val="00B050"/>
          </a:solidFill>
        </p:spPr>
        <p:txBody>
          <a:bodyPr wrap="square" lIns="0" tIns="0" rIns="0" bIns="0" rtlCol="0">
            <a:spAutoFit/>
          </a:bodyPr>
          <a:lstStyle/>
          <a:p>
            <a:pPr algn="ctr"/>
            <a:r>
              <a:rPr lang="en-US" sz="2000" b="1">
                <a:solidFill>
                  <a:schemeClr val="bg1"/>
                </a:solidFill>
              </a:rPr>
              <a:t>Online Index Store</a:t>
            </a:r>
          </a:p>
        </p:txBody>
      </p:sp>
      <p:pic>
        <p:nvPicPr>
          <p:cNvPr id="3078" name="Picture 6" descr="Azure Functions and Their Common Use Cases - RevDeBug">
            <a:extLst>
              <a:ext uri="{FF2B5EF4-FFF2-40B4-BE49-F238E27FC236}">
                <a16:creationId xmlns:a16="http://schemas.microsoft.com/office/drawing/2014/main" id="{378A0929-C8D5-8614-4607-EEBF1CFD8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3796" y="4864158"/>
            <a:ext cx="1104966" cy="74168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Understanding the differences between OpenAI and Microsoft Azure OpenAI -  Automate everything">
            <a:extLst>
              <a:ext uri="{FF2B5EF4-FFF2-40B4-BE49-F238E27FC236}">
                <a16:creationId xmlns:a16="http://schemas.microsoft.com/office/drawing/2014/main" id="{7F10D312-7828-2FFF-4325-ABC2817779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828202"/>
            <a:ext cx="1564640" cy="70429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equential Errors and Azure Search - Railtown.ai">
            <a:extLst>
              <a:ext uri="{FF2B5EF4-FFF2-40B4-BE49-F238E27FC236}">
                <a16:creationId xmlns:a16="http://schemas.microsoft.com/office/drawing/2014/main" id="{A70FDE3E-994A-2787-7950-86CCD89197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17880" y="4512431"/>
            <a:ext cx="2248919" cy="1265841"/>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Setting up Alerts using Application Insights (the new ones) | by Nick  Chapsas | ASOS Tech Blog | Medium">
            <a:extLst>
              <a:ext uri="{FF2B5EF4-FFF2-40B4-BE49-F238E27FC236}">
                <a16:creationId xmlns:a16="http://schemas.microsoft.com/office/drawing/2014/main" id="{0D691F9A-1A1C-9AD7-CF1E-5FFCBB6F1A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6799" y="4751449"/>
            <a:ext cx="1617699" cy="849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6897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3CFB6-DE29-ACB1-468B-33D26DD216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5F7DC3-B3FB-B596-949B-BD03BCB5AA17}"/>
              </a:ext>
            </a:extLst>
          </p:cNvPr>
          <p:cNvSpPr>
            <a:spLocks noGrp="1"/>
          </p:cNvSpPr>
          <p:nvPr>
            <p:ph type="title"/>
          </p:nvPr>
        </p:nvSpPr>
        <p:spPr>
          <a:xfrm>
            <a:off x="588263" y="457200"/>
            <a:ext cx="4910837" cy="1107996"/>
          </a:xfrm>
        </p:spPr>
        <p:txBody>
          <a:bodyPr vert="horz" wrap="square" lIns="0" tIns="0" rIns="0" bIns="0" rtlCol="0" anchor="t">
            <a:normAutofit/>
          </a:bodyPr>
          <a:lstStyle/>
          <a:p>
            <a:r>
              <a:rPr lang="en-US" sz="3300" b="0" kern="1200" cap="none" spc="-50" baseline="0">
                <a:ln w="3175">
                  <a:noFill/>
                </a:ln>
                <a:effectLst/>
                <a:latin typeface="+mj-lt"/>
                <a:ea typeface="+mn-ea"/>
                <a:cs typeface="Segoe UI" pitchFamily="34" charset="0"/>
              </a:rPr>
              <a:t>Evaluations are the unit tests of your RAG systems</a:t>
            </a:r>
          </a:p>
        </p:txBody>
      </p:sp>
      <p:sp>
        <p:nvSpPr>
          <p:cNvPr id="5" name="TextBox 4">
            <a:extLst>
              <a:ext uri="{FF2B5EF4-FFF2-40B4-BE49-F238E27FC236}">
                <a16:creationId xmlns:a16="http://schemas.microsoft.com/office/drawing/2014/main" id="{14A87D11-58CD-3ACB-4DAB-9E18BA68BFB0}"/>
              </a:ext>
            </a:extLst>
          </p:cNvPr>
          <p:cNvSpPr txBox="1"/>
          <p:nvPr/>
        </p:nvSpPr>
        <p:spPr>
          <a:xfrm>
            <a:off x="584201" y="1816100"/>
            <a:ext cx="4910138" cy="3670300"/>
          </a:xfrm>
          <a:prstGeom prst="rect">
            <a:avLst/>
          </a:prstGeom>
        </p:spPr>
        <p:txBody>
          <a:bodyPr vert="horz" wrap="square" lIns="0" tIns="0" rIns="0" bIns="0" rtlCol="0">
            <a:normAutofit/>
          </a:bodyPr>
          <a:lstStyle/>
          <a:p>
            <a:pPr defTabSz="932742">
              <a:lnSpc>
                <a:spcPct val="90000"/>
              </a:lnSpc>
              <a:spcBef>
                <a:spcPct val="20000"/>
              </a:spcBef>
              <a:buSzPct val="90000"/>
            </a:pPr>
            <a:r>
              <a:rPr lang="en-US" sz="1500"/>
              <a:t>Benchmarking your system against qualitative and quantitative measures are one of many approaches to ensure your system continues to perform in the way it was designed to. </a:t>
            </a:r>
          </a:p>
          <a:p>
            <a:pPr marL="228600" indent="-228600" defTabSz="932742">
              <a:lnSpc>
                <a:spcPct val="90000"/>
              </a:lnSpc>
              <a:spcBef>
                <a:spcPct val="20000"/>
              </a:spcBef>
              <a:buSzPct val="90000"/>
              <a:buFont typeface="Wingdings" panose="05000000000000000000" pitchFamily="2" charset="2"/>
              <a:buChar char=""/>
            </a:pPr>
            <a:endParaRPr lang="en-US" sz="1500"/>
          </a:p>
          <a:p>
            <a:pPr defTabSz="932742">
              <a:lnSpc>
                <a:spcPct val="90000"/>
              </a:lnSpc>
              <a:spcBef>
                <a:spcPct val="20000"/>
              </a:spcBef>
              <a:buSzPct val="90000"/>
            </a:pPr>
            <a:r>
              <a:rPr lang="en-US" sz="1500"/>
              <a:t>Consider evaluation all parts of your search ecosystem:</a:t>
            </a:r>
          </a:p>
          <a:p>
            <a:pPr marL="228600" indent="-228600" defTabSz="932742">
              <a:lnSpc>
                <a:spcPct val="90000"/>
              </a:lnSpc>
              <a:spcBef>
                <a:spcPct val="20000"/>
              </a:spcBef>
              <a:buSzPct val="90000"/>
              <a:buFont typeface="Wingdings" panose="05000000000000000000" pitchFamily="2" charset="2"/>
              <a:buChar char=""/>
            </a:pPr>
            <a:endParaRPr lang="en-US" sz="1500"/>
          </a:p>
          <a:p>
            <a:pPr marL="342900" indent="-342900" defTabSz="932742">
              <a:lnSpc>
                <a:spcPct val="90000"/>
              </a:lnSpc>
              <a:spcBef>
                <a:spcPct val="20000"/>
              </a:spcBef>
              <a:buSzPct val="90000"/>
              <a:buFont typeface="+mj-lt"/>
              <a:buAutoNum type="arabicPeriod"/>
            </a:pPr>
            <a:r>
              <a:rPr lang="en-US" sz="1500"/>
              <a:t>Document quality especially from multi-modal resources</a:t>
            </a:r>
          </a:p>
          <a:p>
            <a:pPr marL="342900" indent="-342900" defTabSz="932742">
              <a:lnSpc>
                <a:spcPct val="90000"/>
              </a:lnSpc>
              <a:spcBef>
                <a:spcPct val="20000"/>
              </a:spcBef>
              <a:buSzPct val="90000"/>
              <a:buFont typeface="+mj-lt"/>
              <a:buAutoNum type="arabicPeriod"/>
            </a:pPr>
            <a:r>
              <a:rPr lang="en-US" sz="1500"/>
              <a:t>Search retrieval performance across multiple algorithms and L1 and L2 metrics</a:t>
            </a:r>
          </a:p>
          <a:p>
            <a:pPr marL="342900" indent="-342900" defTabSz="932742">
              <a:lnSpc>
                <a:spcPct val="90000"/>
              </a:lnSpc>
              <a:spcBef>
                <a:spcPct val="20000"/>
              </a:spcBef>
              <a:buSzPct val="90000"/>
              <a:buFont typeface="+mj-lt"/>
              <a:buAutoNum type="arabicPeriod"/>
            </a:pPr>
            <a:r>
              <a:rPr lang="en-US" sz="1500"/>
              <a:t>Query and transactional performance across varying loads adhering to your SLAs</a:t>
            </a:r>
          </a:p>
          <a:p>
            <a:pPr marL="228600" indent="-228600" defTabSz="932742">
              <a:lnSpc>
                <a:spcPct val="90000"/>
              </a:lnSpc>
              <a:spcBef>
                <a:spcPct val="20000"/>
              </a:spcBef>
              <a:buSzPct val="90000"/>
              <a:buFont typeface="Wingdings" panose="05000000000000000000" pitchFamily="2" charset="2"/>
              <a:buChar char=""/>
            </a:pPr>
            <a:endParaRPr lang="en-US" sz="1500"/>
          </a:p>
        </p:txBody>
      </p:sp>
      <p:pic>
        <p:nvPicPr>
          <p:cNvPr id="3" name="Picture 2">
            <a:extLst>
              <a:ext uri="{FF2B5EF4-FFF2-40B4-BE49-F238E27FC236}">
                <a16:creationId xmlns:a16="http://schemas.microsoft.com/office/drawing/2014/main" id="{7B3CFE51-DD7E-DE2F-28FF-3F1E2D5A30D9}"/>
              </a:ext>
              <a:ext uri="{C183D7F6-B498-43B3-948B-1728B52AA6E4}">
                <adec:decorative xmlns:adec="http://schemas.microsoft.com/office/drawing/2017/decorative" val="1"/>
              </a:ext>
            </a:extLst>
          </p:cNvPr>
          <p:cNvPicPr>
            <a:picLocks noChangeAspect="1"/>
          </p:cNvPicPr>
          <p:nvPr/>
        </p:nvPicPr>
        <p:blipFill>
          <a:blip r:embed="rId2"/>
          <a:srcRect l="125"/>
          <a:stretch/>
        </p:blipFill>
        <p:spPr>
          <a:xfrm>
            <a:off x="6096000" y="10"/>
            <a:ext cx="6096000" cy="6857990"/>
          </a:xfrm>
          <a:prstGeom prst="rect">
            <a:avLst/>
          </a:prstGeom>
          <a:noFill/>
          <a:effectLst/>
        </p:spPr>
      </p:pic>
    </p:spTree>
    <p:extLst>
      <p:ext uri="{BB962C8B-B14F-4D97-AF65-F5344CB8AC3E}">
        <p14:creationId xmlns:p14="http://schemas.microsoft.com/office/powerpoint/2010/main" val="858178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165B41A6-59B3-5619-C6DA-315C02EA513B}"/>
              </a:ex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grpSp>
        <p:nvGrpSpPr>
          <p:cNvPr id="3" name="Group 2">
            <a:extLst>
              <a:ext uri="{FF2B5EF4-FFF2-40B4-BE49-F238E27FC236}">
                <a16:creationId xmlns:a16="http://schemas.microsoft.com/office/drawing/2014/main" id="{CC21F6E2-9203-3236-0DE9-A9F18D6CB01A}"/>
              </a:ext>
              <a:ext uri="{C183D7F6-B498-43B3-948B-1728B52AA6E4}">
                <adec:decorative xmlns:adec="http://schemas.microsoft.com/office/drawing/2017/decorative" val="1"/>
              </a:ext>
            </a:extLst>
          </p:cNvPr>
          <p:cNvGrpSpPr/>
          <p:nvPr/>
        </p:nvGrpSpPr>
        <p:grpSpPr>
          <a:xfrm rot="19720801">
            <a:off x="1137303" y="-3112439"/>
            <a:ext cx="13298705" cy="12013740"/>
            <a:chOff x="-6806100" y="232533"/>
            <a:chExt cx="3322111" cy="3001120"/>
          </a:xfrm>
        </p:grpSpPr>
        <p:grpSp>
          <p:nvGrpSpPr>
            <p:cNvPr id="4" name="Group 3">
              <a:extLst>
                <a:ext uri="{FF2B5EF4-FFF2-40B4-BE49-F238E27FC236}">
                  <a16:creationId xmlns:a16="http://schemas.microsoft.com/office/drawing/2014/main" id="{48734689-F515-C85D-AC01-11FF65D15A74}"/>
                </a:ext>
              </a:extLst>
            </p:cNvPr>
            <p:cNvGrpSpPr/>
            <p:nvPr/>
          </p:nvGrpSpPr>
          <p:grpSpPr>
            <a:xfrm rot="15313653">
              <a:off x="-6654420" y="298466"/>
              <a:ext cx="2935187" cy="2935188"/>
              <a:chOff x="-13073550" y="260470"/>
              <a:chExt cx="10868115" cy="10868116"/>
            </a:xfrm>
            <a:solidFill>
              <a:schemeClr val="bg1">
                <a:lumMod val="85000"/>
              </a:schemeClr>
            </a:solidFill>
          </p:grpSpPr>
          <p:grpSp>
            <p:nvGrpSpPr>
              <p:cNvPr id="57" name="Group 56">
                <a:extLst>
                  <a:ext uri="{FF2B5EF4-FFF2-40B4-BE49-F238E27FC236}">
                    <a16:creationId xmlns:a16="http://schemas.microsoft.com/office/drawing/2014/main" id="{319B5AAC-A9FB-7C85-C224-67FDD62EEB4A}"/>
                  </a:ext>
                </a:extLst>
              </p:cNvPr>
              <p:cNvGrpSpPr/>
              <p:nvPr/>
            </p:nvGrpSpPr>
            <p:grpSpPr>
              <a:xfrm>
                <a:off x="-13073550" y="3398292"/>
                <a:ext cx="10868115" cy="4592474"/>
                <a:chOff x="-13073550" y="3398292"/>
                <a:chExt cx="10868115" cy="4592474"/>
              </a:xfrm>
              <a:grpFill/>
            </p:grpSpPr>
            <p:pic>
              <p:nvPicPr>
                <p:cNvPr id="64" name="Graphic 63">
                  <a:extLst>
                    <a:ext uri="{FF2B5EF4-FFF2-40B4-BE49-F238E27FC236}">
                      <a16:creationId xmlns:a16="http://schemas.microsoft.com/office/drawing/2014/main" id="{691695B1-6A18-E4DC-E5F5-70DCCB93EB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64">
                  <a:extLst>
                    <a:ext uri="{FF2B5EF4-FFF2-40B4-BE49-F238E27FC236}">
                      <a16:creationId xmlns:a16="http://schemas.microsoft.com/office/drawing/2014/main" id="{0466FCC5-669D-F2C1-686C-E505550B0C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8" name="Group 57">
                <a:extLst>
                  <a:ext uri="{FF2B5EF4-FFF2-40B4-BE49-F238E27FC236}">
                    <a16:creationId xmlns:a16="http://schemas.microsoft.com/office/drawing/2014/main" id="{E36B2D6A-A6C1-7D18-5E16-D02D2676EB48}"/>
                  </a:ext>
                </a:extLst>
              </p:cNvPr>
              <p:cNvGrpSpPr/>
              <p:nvPr/>
            </p:nvGrpSpPr>
            <p:grpSpPr>
              <a:xfrm rot="18000000">
                <a:off x="-13073550" y="3398292"/>
                <a:ext cx="10868115" cy="4592474"/>
                <a:chOff x="-13073550" y="3398292"/>
                <a:chExt cx="10868115" cy="4592474"/>
              </a:xfrm>
              <a:grpFill/>
            </p:grpSpPr>
            <p:pic>
              <p:nvPicPr>
                <p:cNvPr id="62" name="Graphic 61">
                  <a:extLst>
                    <a:ext uri="{FF2B5EF4-FFF2-40B4-BE49-F238E27FC236}">
                      <a16:creationId xmlns:a16="http://schemas.microsoft.com/office/drawing/2014/main" id="{86436204-1D46-609B-F989-CAFA2063AB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3" name="Graphic 62">
                  <a:extLst>
                    <a:ext uri="{FF2B5EF4-FFF2-40B4-BE49-F238E27FC236}">
                      <a16:creationId xmlns:a16="http://schemas.microsoft.com/office/drawing/2014/main" id="{346C6C70-8EF8-8C89-8FB2-77C0D702EC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9" name="Group 58">
                <a:extLst>
                  <a:ext uri="{FF2B5EF4-FFF2-40B4-BE49-F238E27FC236}">
                    <a16:creationId xmlns:a16="http://schemas.microsoft.com/office/drawing/2014/main" id="{3FC9B053-8C70-07E9-3083-E8BA8215DD99}"/>
                  </a:ext>
                </a:extLst>
              </p:cNvPr>
              <p:cNvGrpSpPr/>
              <p:nvPr/>
            </p:nvGrpSpPr>
            <p:grpSpPr>
              <a:xfrm rot="3600000">
                <a:off x="-13073550" y="3398291"/>
                <a:ext cx="10868115" cy="4592474"/>
                <a:chOff x="-13073550" y="3398292"/>
                <a:chExt cx="10868115" cy="4592474"/>
              </a:xfrm>
              <a:grpFill/>
            </p:grpSpPr>
            <p:pic>
              <p:nvPicPr>
                <p:cNvPr id="60" name="Graphic 59">
                  <a:extLst>
                    <a:ext uri="{FF2B5EF4-FFF2-40B4-BE49-F238E27FC236}">
                      <a16:creationId xmlns:a16="http://schemas.microsoft.com/office/drawing/2014/main" id="{7AFC9B2D-5F0C-F3BD-536B-6C1A3FBB25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1" name="Graphic 60">
                  <a:extLst>
                    <a:ext uri="{FF2B5EF4-FFF2-40B4-BE49-F238E27FC236}">
                      <a16:creationId xmlns:a16="http://schemas.microsoft.com/office/drawing/2014/main" id="{0083C669-583E-04F8-44CE-956200D5CC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5" name="Graphic 5">
              <a:extLst>
                <a:ext uri="{FF2B5EF4-FFF2-40B4-BE49-F238E27FC236}">
                  <a16:creationId xmlns:a16="http://schemas.microsoft.com/office/drawing/2014/main" id="{77E99518-D5A0-235C-F19D-FE27B5BE5D64}"/>
                </a:ext>
              </a:extLst>
            </p:cNvPr>
            <p:cNvGrpSpPr/>
            <p:nvPr/>
          </p:nvGrpSpPr>
          <p:grpSpPr>
            <a:xfrm rot="17096485">
              <a:off x="-6289091" y="799970"/>
              <a:ext cx="2039458" cy="2103885"/>
              <a:chOff x="4071312" y="2489702"/>
              <a:chExt cx="3527294" cy="3638722"/>
            </a:xfrm>
            <a:noFill/>
          </p:grpSpPr>
          <p:sp>
            <p:nvSpPr>
              <p:cNvPr id="45" name="Freeform: Shape 44">
                <a:extLst>
                  <a:ext uri="{FF2B5EF4-FFF2-40B4-BE49-F238E27FC236}">
                    <a16:creationId xmlns:a16="http://schemas.microsoft.com/office/drawing/2014/main" id="{9DBBC71E-2951-4FDF-044B-9DBF7CA5846B}"/>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D70EBA1E-0CFE-D1D7-919A-F127D543622F}"/>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94CC0047-1FE4-5F8F-2556-3B30395D1434}"/>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391D15DC-EFC8-1A23-E711-2EA9EA486D22}"/>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49FA6897-2977-A114-9097-6FE6228EE93E}"/>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D51B6B42-33DC-164B-E222-C9F813AFCE24}"/>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43B046A9-859B-F282-5464-E464C3D104CD}"/>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2D66DAF4-2DF2-8A2E-25D4-25450B92674F}"/>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D8261F12-5775-9793-C70C-242A2AA809C5}"/>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E6D3AA98-4D91-69E0-ADF3-BBEFB07B33B3}"/>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0AB75D54-2785-46F4-BF1D-A6AF1C32A41F}"/>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2AA58F3B-58B2-5F9A-CCD2-A4A9F4B8FF40}"/>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 name="Graphic 5">
              <a:extLst>
                <a:ext uri="{FF2B5EF4-FFF2-40B4-BE49-F238E27FC236}">
                  <a16:creationId xmlns:a16="http://schemas.microsoft.com/office/drawing/2014/main" id="{27B06ECE-9ACC-15CA-7A3C-05A86A18A0B1}"/>
                </a:ext>
              </a:extLst>
            </p:cNvPr>
            <p:cNvGrpSpPr/>
            <p:nvPr/>
          </p:nvGrpSpPr>
          <p:grpSpPr>
            <a:xfrm rot="1530955">
              <a:off x="-6413599" y="569189"/>
              <a:ext cx="2476400" cy="2415487"/>
              <a:chOff x="4270587" y="2574268"/>
              <a:chExt cx="3544376" cy="3457192"/>
            </a:xfrm>
            <a:noFill/>
          </p:grpSpPr>
          <p:sp>
            <p:nvSpPr>
              <p:cNvPr id="33" name="Freeform: Shape 32">
                <a:extLst>
                  <a:ext uri="{FF2B5EF4-FFF2-40B4-BE49-F238E27FC236}">
                    <a16:creationId xmlns:a16="http://schemas.microsoft.com/office/drawing/2014/main" id="{E9DAE028-557F-AE63-5354-FD6C8667CAD3}"/>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CD72962A-6E5C-ECA4-C64A-E91ED7E8D803}"/>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9DE4EB4D-F8F9-BC8F-7FF3-BA24E92A638B}"/>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67DF428E-468B-53EF-E1EC-57F5D0FB743E}"/>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95085635-7487-CD90-CAE3-43EFA3144045}"/>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8974585A-959A-87FC-2E02-BECEC0AF2209}"/>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D84D12F4-3A38-E5DC-A251-89E49FC81EC3}"/>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EC9FC62D-208C-0ECE-0BD0-D0E87A1A753E}"/>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D06D300A-143A-5A5B-9BE3-38E0BDEFA1D5}"/>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D62A1FF5-9CB9-60BD-0DB7-FE41D5731AD5}"/>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85E47F2D-F6D4-2583-8A6B-AB299092B887}"/>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5BB13B45-D96C-EBB1-0D53-83248211771B}"/>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 name="Graphic 5">
              <a:extLst>
                <a:ext uri="{FF2B5EF4-FFF2-40B4-BE49-F238E27FC236}">
                  <a16:creationId xmlns:a16="http://schemas.microsoft.com/office/drawing/2014/main" id="{4095CF57-880E-D0DF-717A-9387D7A8C76A}"/>
                </a:ext>
              </a:extLst>
            </p:cNvPr>
            <p:cNvGrpSpPr/>
            <p:nvPr/>
          </p:nvGrpSpPr>
          <p:grpSpPr>
            <a:xfrm rot="493675">
              <a:off x="-6806100" y="683790"/>
              <a:ext cx="3322111" cy="2161676"/>
              <a:chOff x="3224705" y="2448010"/>
              <a:chExt cx="5745675" cy="3738674"/>
            </a:xfrm>
            <a:noFill/>
          </p:grpSpPr>
          <p:sp>
            <p:nvSpPr>
              <p:cNvPr id="21" name="Freeform: Shape 20">
                <a:extLst>
                  <a:ext uri="{FF2B5EF4-FFF2-40B4-BE49-F238E27FC236}">
                    <a16:creationId xmlns:a16="http://schemas.microsoft.com/office/drawing/2014/main" id="{2F4FB72B-E514-C3A2-0CB3-6D7FD6164F39}"/>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78A52765-B20E-3F01-5D0A-42BED37C00B9}"/>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8DB6DF52-D3AC-EE28-9721-D0937EAEE61F}"/>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3C029FE4-B36D-5905-198C-ECD70984A1DE}"/>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5727B75D-EB23-FC26-5E2E-051C0B07F977}"/>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DDDA2515-1B93-CFDD-A74B-E8411DE82FD8}"/>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37100FE8-E616-6284-F20F-BD69E0DFB96F}"/>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B37A76CE-D551-F0D4-98E0-628001F3C69F}"/>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CE72E622-CF5A-C46C-611E-B2B6E7226DAB}"/>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D468267C-0DD5-084E-467F-AEF7D0445B54}"/>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C3C47E76-9B7C-6EC6-D165-625BE9A39E9B}"/>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CA8A8B3C-02B8-D0BB-3E40-3502D681AF34}"/>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 name="Graphic 5">
              <a:extLst>
                <a:ext uri="{FF2B5EF4-FFF2-40B4-BE49-F238E27FC236}">
                  <a16:creationId xmlns:a16="http://schemas.microsoft.com/office/drawing/2014/main" id="{991B98D7-EA04-A13E-8E4B-5D20B16860C4}"/>
                </a:ext>
              </a:extLst>
            </p:cNvPr>
            <p:cNvGrpSpPr/>
            <p:nvPr/>
          </p:nvGrpSpPr>
          <p:grpSpPr>
            <a:xfrm rot="2104378">
              <a:off x="-6412178" y="232533"/>
              <a:ext cx="2239898" cy="2863531"/>
              <a:chOff x="4061078" y="1549502"/>
              <a:chExt cx="3873961" cy="4952549"/>
            </a:xfrm>
            <a:noFill/>
          </p:grpSpPr>
          <p:sp>
            <p:nvSpPr>
              <p:cNvPr id="9" name="Freeform: Shape 8">
                <a:extLst>
                  <a:ext uri="{FF2B5EF4-FFF2-40B4-BE49-F238E27FC236}">
                    <a16:creationId xmlns:a16="http://schemas.microsoft.com/office/drawing/2014/main" id="{23DC18B4-6ACA-2094-3DDD-9A4208AC3D67}"/>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B2DAE95A-447D-98B1-4611-4DC7E04ECF24}"/>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 name="Freeform: Shape 10">
                <a:extLst>
                  <a:ext uri="{FF2B5EF4-FFF2-40B4-BE49-F238E27FC236}">
                    <a16:creationId xmlns:a16="http://schemas.microsoft.com/office/drawing/2014/main" id="{6AFCF04F-8F36-79B1-6EBA-6DAABBCE421B}"/>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53460A8D-7E9D-E1F5-ADDE-A71928BA1865}"/>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DB919E7D-6DD7-89B9-9E0F-BBA7F43D7063}"/>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5D18DF27-CDD5-C89A-6B4D-C4767C36D1B8}"/>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649871F7-0DCF-95B2-6046-616B244971E3}"/>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265560D3-47A6-37A7-4213-C85DFE6B5E94}"/>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3979E234-9E6B-55DB-81B0-4C2D8A7F7A97}"/>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1437F787-C0F1-418B-0F81-03CE97110D54}"/>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CF0D0872-4F14-8A00-71F8-5B0217C16198}"/>
                  </a:ext>
                </a:extLst>
              </p:cNvPr>
              <p:cNvSpPr/>
              <p:nvPr/>
            </p:nvSpPr>
            <p:spPr>
              <a:xfrm>
                <a:off x="4159456" y="2289395"/>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4243213A-5650-592C-E759-1A0CAED41B65}"/>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67" name="Rounded Rectangle 34">
            <a:extLst>
              <a:ext uri="{FF2B5EF4-FFF2-40B4-BE49-F238E27FC236}">
                <a16:creationId xmlns:a16="http://schemas.microsoft.com/office/drawing/2014/main" id="{E0344440-225E-DC2D-988B-4CADF6531858}"/>
              </a:ext>
              <a:ext uri="{C183D7F6-B498-43B3-948B-1728B52AA6E4}">
                <adec:decorative xmlns:adec="http://schemas.microsoft.com/office/drawing/2017/decorative" val="1"/>
              </a:ext>
            </a:extLst>
          </p:cNvPr>
          <p:cNvSpPr/>
          <p:nvPr/>
        </p:nvSpPr>
        <p:spPr bwMode="auto">
          <a:xfrm>
            <a:off x="581025" y="914400"/>
            <a:ext cx="11029950" cy="5098834"/>
          </a:xfrm>
          <a:prstGeom prst="roundRect">
            <a:avLst>
              <a:gd name="adj" fmla="val 6454"/>
            </a:avLst>
          </a:prstGeom>
          <a:solidFill>
            <a:schemeClr val="bg1">
              <a:alpha val="70000"/>
            </a:schemeClr>
          </a:solidFill>
          <a:ln w="19050">
            <a:solidFill>
              <a:schemeClr val="tx2">
                <a:lumMod val="40000"/>
                <a:lumOff val="60000"/>
              </a:schemeClr>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a:ln>
                <a:noFill/>
              </a:ln>
              <a:solidFill>
                <a:srgbClr val="225B61"/>
              </a:solidFill>
              <a:effectLst/>
              <a:uLnTx/>
              <a:uFillTx/>
              <a:latin typeface="Segoe Sans Text Semibold" pitchFamily="2" charset="0"/>
              <a:ea typeface="+mn-ea"/>
              <a:cs typeface="Segoe Sans Text Semibold" pitchFamily="2" charset="0"/>
            </a:endParaRPr>
          </a:p>
        </p:txBody>
      </p:sp>
      <p:sp>
        <p:nvSpPr>
          <p:cNvPr id="74" name="Text Placeholder 13">
            <a:extLst>
              <a:ext uri="{FF2B5EF4-FFF2-40B4-BE49-F238E27FC236}">
                <a16:creationId xmlns:a16="http://schemas.microsoft.com/office/drawing/2014/main" id="{47E4C982-A2D8-0B17-3B47-165FE9C95EB1}"/>
              </a:ext>
            </a:extLst>
          </p:cNvPr>
          <p:cNvSpPr>
            <a:spLocks noGrp="1"/>
          </p:cNvSpPr>
          <p:nvPr/>
        </p:nvSpPr>
        <p:spPr>
          <a:xfrm>
            <a:off x="652636" y="6379041"/>
            <a:ext cx="9326033" cy="172647"/>
          </a:xfrm>
          <a:prstGeom prst="rect">
            <a:avLst/>
          </a:prstGeom>
          <a:noFill/>
        </p:spPr>
        <p:txBody>
          <a:bodyPr vert="horz" wrap="square" lIns="0" tIns="0" rIns="0" bIns="0" rtlCol="0">
            <a:spAutoFit/>
          </a:bodyPr>
          <a:lstStyle>
            <a:lvl1pPr marL="0" marR="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sz="1122"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rPr>
              <a:t>Linkdln: </a:t>
            </a: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hlinkClick r:id="rId5"/>
              </a:rPr>
              <a:t>Pablo</a:t>
            </a: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rPr>
              <a:t>, </a:t>
            </a: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hlinkClick r:id="rId6"/>
              </a:rPr>
              <a:t>Marcin</a:t>
            </a:r>
            <a:endPar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2" name="Title 3">
            <a:extLst>
              <a:ext uri="{FF2B5EF4-FFF2-40B4-BE49-F238E27FC236}">
                <a16:creationId xmlns:a16="http://schemas.microsoft.com/office/drawing/2014/main" id="{749A5E4D-AC30-7D71-4395-F796C26F2C0B}"/>
              </a:ext>
            </a:extLst>
          </p:cNvPr>
          <p:cNvSpPr txBox="1">
            <a:spLocks/>
          </p:cNvSpPr>
          <p:nvPr/>
        </p:nvSpPr>
        <p:spPr>
          <a:xfrm>
            <a:off x="5147206" y="212449"/>
            <a:ext cx="3182027" cy="311862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a:solidFill>
                  <a:schemeClr val="accent6"/>
                </a:solidFill>
              </a:rPr>
              <a:t>Speakers</a:t>
            </a:r>
            <a:r>
              <a:rPr lang="en-US">
                <a:solidFill>
                  <a:schemeClr val="accent1"/>
                </a:solidFill>
              </a:rPr>
              <a:t> </a:t>
            </a:r>
          </a:p>
        </p:txBody>
      </p:sp>
      <p:sp>
        <p:nvSpPr>
          <p:cNvPr id="77" name="Text Placeholder 6">
            <a:extLst>
              <a:ext uri="{FF2B5EF4-FFF2-40B4-BE49-F238E27FC236}">
                <a16:creationId xmlns:a16="http://schemas.microsoft.com/office/drawing/2014/main" id="{14624D50-DDAD-3AD6-7E61-E36C0B0590E3}"/>
              </a:ext>
            </a:extLst>
          </p:cNvPr>
          <p:cNvSpPr txBox="1">
            <a:spLocks/>
          </p:cNvSpPr>
          <p:nvPr/>
        </p:nvSpPr>
        <p:spPr>
          <a:xfrm>
            <a:off x="2604441" y="4860686"/>
            <a:ext cx="2520950" cy="21544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 </a:t>
            </a:r>
          </a:p>
        </p:txBody>
      </p:sp>
      <p:sp>
        <p:nvSpPr>
          <p:cNvPr id="78" name="Text Placeholder 8">
            <a:extLst>
              <a:ext uri="{FF2B5EF4-FFF2-40B4-BE49-F238E27FC236}">
                <a16:creationId xmlns:a16="http://schemas.microsoft.com/office/drawing/2014/main" id="{D11CB112-64C9-1C2F-380D-8DD851368D32}"/>
              </a:ext>
            </a:extLst>
          </p:cNvPr>
          <p:cNvSpPr txBox="1">
            <a:spLocks/>
          </p:cNvSpPr>
          <p:nvPr/>
        </p:nvSpPr>
        <p:spPr>
          <a:xfrm>
            <a:off x="2759346" y="4352420"/>
            <a:ext cx="2642089" cy="2262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a:t>Pablo Salvador Lopez</a:t>
            </a:r>
          </a:p>
          <a:p>
            <a:pPr marL="0" indent="0">
              <a:buNone/>
            </a:pPr>
            <a:r>
              <a:rPr lang="en-US" sz="1400" b="1">
                <a:solidFill>
                  <a:schemeClr val="tx2"/>
                </a:solidFill>
              </a:rPr>
              <a:t>Principal AI Global Black Belt </a:t>
            </a:r>
          </a:p>
          <a:p>
            <a:pPr marL="0" indent="0">
              <a:buNone/>
            </a:pPr>
            <a:r>
              <a:rPr lang="en-US" sz="1200" b="1">
                <a:solidFill>
                  <a:schemeClr val="tx2"/>
                </a:solidFill>
              </a:rPr>
              <a:t>                   Microsoft</a:t>
            </a:r>
          </a:p>
          <a:p>
            <a:pPr marL="0" indent="0" algn="ctr">
              <a:buNone/>
            </a:pPr>
            <a:endParaRPr lang="en-US" sz="900" b="1" i="1">
              <a:solidFill>
                <a:schemeClr val="tx2"/>
              </a:solidFill>
              <a:latin typeface="Segoe Sans Text (Body)"/>
            </a:endParaRPr>
          </a:p>
          <a:p>
            <a:pPr marL="0" indent="0" algn="ctr">
              <a:buNone/>
            </a:pPr>
            <a:r>
              <a:rPr lang="en-US" sz="900" b="1" i="1">
                <a:solidFill>
                  <a:schemeClr val="tx2"/>
                </a:solidFill>
                <a:latin typeface="Segoe Sans Text (Body)"/>
              </a:rPr>
              <a:t>*Lecturer at Northwestern University and </a:t>
            </a:r>
            <a:r>
              <a:rPr lang="es-ES" sz="900" b="1" i="1">
                <a:solidFill>
                  <a:schemeClr val="tx2"/>
                </a:solidFill>
                <a:effectLst/>
                <a:latin typeface="Segoe Sans Text (Body)"/>
              </a:rPr>
              <a:t>Escuela Colombiana de Ingeniería Julio Garavito</a:t>
            </a:r>
          </a:p>
          <a:p>
            <a:pPr marL="0" indent="0">
              <a:buNone/>
            </a:pPr>
            <a:endParaRPr lang="en-US" sz="1000" b="1"/>
          </a:p>
        </p:txBody>
      </p:sp>
      <p:pic>
        <p:nvPicPr>
          <p:cNvPr id="80" name="Picture Placeholder 28" descr="A person in a suit&#10;&#10;AI-generated content may be incorrect.">
            <a:extLst>
              <a:ext uri="{FF2B5EF4-FFF2-40B4-BE49-F238E27FC236}">
                <a16:creationId xmlns:a16="http://schemas.microsoft.com/office/drawing/2014/main" id="{94726CFB-BA15-55C3-FB40-84A53D298331}"/>
              </a:ext>
            </a:extLst>
          </p:cNvPr>
          <p:cNvPicPr>
            <a:picLocks noChangeAspect="1"/>
          </p:cNvPicPr>
          <p:nvPr/>
        </p:nvPicPr>
        <p:blipFill>
          <a:blip r:embed="rId7"/>
          <a:srcRect/>
          <a:stretch/>
        </p:blipFill>
        <p:spPr>
          <a:xfrm>
            <a:off x="6902915" y="2032176"/>
            <a:ext cx="2160000" cy="2160000"/>
          </a:xfrm>
          <a:prstGeom prst="ellipse">
            <a:avLst/>
          </a:prstGeom>
          <a:effectLst>
            <a:softEdge rad="63500"/>
          </a:effectLst>
        </p:spPr>
      </p:pic>
      <p:pic>
        <p:nvPicPr>
          <p:cNvPr id="81" name="Picture Placeholder 29" descr="A person with a beard smiling&#10;&#10;AI-generated content may be incorrect.">
            <a:extLst>
              <a:ext uri="{FF2B5EF4-FFF2-40B4-BE49-F238E27FC236}">
                <a16:creationId xmlns:a16="http://schemas.microsoft.com/office/drawing/2014/main" id="{2DB876D5-BD63-2388-D448-8447E5087DD1}"/>
              </a:ext>
            </a:extLst>
          </p:cNvPr>
          <p:cNvPicPr>
            <a:picLocks noChangeAspect="1"/>
          </p:cNvPicPr>
          <p:nvPr/>
        </p:nvPicPr>
        <p:blipFill>
          <a:blip r:embed="rId8"/>
          <a:srcRect/>
          <a:stretch/>
        </p:blipFill>
        <p:spPr>
          <a:xfrm>
            <a:off x="2916550" y="1961161"/>
            <a:ext cx="2160000" cy="2160000"/>
          </a:xfrm>
          <a:prstGeom prst="ellipse">
            <a:avLst/>
          </a:prstGeom>
          <a:effectLst>
            <a:softEdge rad="63500"/>
          </a:effectLst>
        </p:spPr>
      </p:pic>
      <p:sp>
        <p:nvSpPr>
          <p:cNvPr id="85" name="TextBox 84">
            <a:extLst>
              <a:ext uri="{FF2B5EF4-FFF2-40B4-BE49-F238E27FC236}">
                <a16:creationId xmlns:a16="http://schemas.microsoft.com/office/drawing/2014/main" id="{B4F4C90B-3447-61C9-B342-6986E04D26A3}"/>
              </a:ext>
            </a:extLst>
          </p:cNvPr>
          <p:cNvSpPr txBox="1"/>
          <p:nvPr/>
        </p:nvSpPr>
        <p:spPr>
          <a:xfrm>
            <a:off x="6253740" y="4309717"/>
            <a:ext cx="7023252" cy="861774"/>
          </a:xfrm>
          <a:prstGeom prst="rect">
            <a:avLst/>
          </a:prstGeom>
          <a:noFill/>
        </p:spPr>
        <p:txBody>
          <a:bodyPr wrap="square">
            <a:spAutoFit/>
          </a:bodyPr>
          <a:lstStyle/>
          <a:p>
            <a:pPr algn="l">
              <a:lnSpc>
                <a:spcPts val="2400"/>
              </a:lnSpc>
            </a:pPr>
            <a:r>
              <a:rPr lang="en-US" b="1" i="0">
                <a:effectLst/>
                <a:latin typeface="Segoe UI" panose="020B0502040204020203" pitchFamily="34" charset="0"/>
              </a:rPr>
              <a:t>              Marcin Jimenez</a:t>
            </a:r>
          </a:p>
          <a:p>
            <a:pPr marL="0" indent="0">
              <a:buNone/>
            </a:pPr>
            <a:r>
              <a:rPr lang="en-US" b="1">
                <a:solidFill>
                  <a:schemeClr val="tx2"/>
                </a:solidFill>
              </a:rPr>
              <a:t>          </a:t>
            </a:r>
            <a:r>
              <a:rPr lang="en-US" sz="1400" b="1">
                <a:solidFill>
                  <a:schemeClr val="tx2"/>
                </a:solidFill>
              </a:rPr>
              <a:t>Senior Cloud Architect - AI</a:t>
            </a:r>
          </a:p>
          <a:p>
            <a:pPr marL="0" indent="0">
              <a:buNone/>
            </a:pPr>
            <a:r>
              <a:rPr lang="en-US" sz="1200" b="1">
                <a:solidFill>
                  <a:schemeClr val="tx2"/>
                </a:solidFill>
              </a:rPr>
              <a:t>                                Microsoft</a:t>
            </a:r>
          </a:p>
        </p:txBody>
      </p:sp>
    </p:spTree>
    <p:extLst>
      <p:ext uri="{BB962C8B-B14F-4D97-AF65-F5344CB8AC3E}">
        <p14:creationId xmlns:p14="http://schemas.microsoft.com/office/powerpoint/2010/main" val="22088948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7F7EA-E718-27C9-D445-E2520BCBF505}"/>
            </a:ext>
          </a:extLst>
        </p:cNvPr>
        <p:cNvGrpSpPr/>
        <p:nvPr/>
      </p:nvGrpSpPr>
      <p:grpSpPr>
        <a:xfrm>
          <a:off x="0" y="0"/>
          <a:ext cx="0" cy="0"/>
          <a:chOff x="0" y="0"/>
          <a:chExt cx="0" cy="0"/>
        </a:xfrm>
      </p:grpSpPr>
      <p:sp>
        <p:nvSpPr>
          <p:cNvPr id="75" name="Rectangle 74">
            <a:extLst>
              <a:ext uri="{FF2B5EF4-FFF2-40B4-BE49-F238E27FC236}">
                <a16:creationId xmlns:a16="http://schemas.microsoft.com/office/drawing/2014/main" id="{26052FB2-341D-9064-7907-F8AD3C04980E}"/>
              </a:ex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grpSp>
        <p:nvGrpSpPr>
          <p:cNvPr id="3" name="Group 2">
            <a:extLst>
              <a:ext uri="{FF2B5EF4-FFF2-40B4-BE49-F238E27FC236}">
                <a16:creationId xmlns:a16="http://schemas.microsoft.com/office/drawing/2014/main" id="{17ECAC70-2208-F681-7882-08794149FB74}"/>
              </a:ext>
              <a:ext uri="{C183D7F6-B498-43B3-948B-1728B52AA6E4}">
                <adec:decorative xmlns:adec="http://schemas.microsoft.com/office/drawing/2017/decorative" val="1"/>
              </a:ext>
            </a:extLst>
          </p:cNvPr>
          <p:cNvGrpSpPr/>
          <p:nvPr/>
        </p:nvGrpSpPr>
        <p:grpSpPr>
          <a:xfrm rot="19720801">
            <a:off x="1137303" y="-3112439"/>
            <a:ext cx="13298705" cy="12013740"/>
            <a:chOff x="-6806100" y="232533"/>
            <a:chExt cx="3322111" cy="3001120"/>
          </a:xfrm>
        </p:grpSpPr>
        <p:grpSp>
          <p:nvGrpSpPr>
            <p:cNvPr id="4" name="Group 3">
              <a:extLst>
                <a:ext uri="{FF2B5EF4-FFF2-40B4-BE49-F238E27FC236}">
                  <a16:creationId xmlns:a16="http://schemas.microsoft.com/office/drawing/2014/main" id="{3CD5A67E-22D7-171E-A8EE-4F59F6003A27}"/>
                </a:ext>
              </a:extLst>
            </p:cNvPr>
            <p:cNvGrpSpPr/>
            <p:nvPr/>
          </p:nvGrpSpPr>
          <p:grpSpPr>
            <a:xfrm rot="15313653">
              <a:off x="-6654420" y="298466"/>
              <a:ext cx="2935187" cy="2935188"/>
              <a:chOff x="-13073550" y="260470"/>
              <a:chExt cx="10868115" cy="10868116"/>
            </a:xfrm>
            <a:solidFill>
              <a:schemeClr val="bg1">
                <a:lumMod val="85000"/>
              </a:schemeClr>
            </a:solidFill>
          </p:grpSpPr>
          <p:grpSp>
            <p:nvGrpSpPr>
              <p:cNvPr id="57" name="Group 56">
                <a:extLst>
                  <a:ext uri="{FF2B5EF4-FFF2-40B4-BE49-F238E27FC236}">
                    <a16:creationId xmlns:a16="http://schemas.microsoft.com/office/drawing/2014/main" id="{404E95FB-BC58-A78C-8E31-38A5E35EADF1}"/>
                  </a:ext>
                </a:extLst>
              </p:cNvPr>
              <p:cNvGrpSpPr/>
              <p:nvPr/>
            </p:nvGrpSpPr>
            <p:grpSpPr>
              <a:xfrm>
                <a:off x="-13073550" y="3398292"/>
                <a:ext cx="10868115" cy="4592474"/>
                <a:chOff x="-13073550" y="3398292"/>
                <a:chExt cx="10868115" cy="4592474"/>
              </a:xfrm>
              <a:grpFill/>
            </p:grpSpPr>
            <p:pic>
              <p:nvPicPr>
                <p:cNvPr id="64" name="Graphic 63">
                  <a:extLst>
                    <a:ext uri="{FF2B5EF4-FFF2-40B4-BE49-F238E27FC236}">
                      <a16:creationId xmlns:a16="http://schemas.microsoft.com/office/drawing/2014/main" id="{EE63432E-D322-6EB6-6F13-DB1CA74765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64">
                  <a:extLst>
                    <a:ext uri="{FF2B5EF4-FFF2-40B4-BE49-F238E27FC236}">
                      <a16:creationId xmlns:a16="http://schemas.microsoft.com/office/drawing/2014/main" id="{8B66F90E-9643-6117-4FAB-10FB26693E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8" name="Group 57">
                <a:extLst>
                  <a:ext uri="{FF2B5EF4-FFF2-40B4-BE49-F238E27FC236}">
                    <a16:creationId xmlns:a16="http://schemas.microsoft.com/office/drawing/2014/main" id="{FD8D10BE-4EA7-2D9B-D512-C57FC6D55D0B}"/>
                  </a:ext>
                </a:extLst>
              </p:cNvPr>
              <p:cNvGrpSpPr/>
              <p:nvPr/>
            </p:nvGrpSpPr>
            <p:grpSpPr>
              <a:xfrm rot="18000000">
                <a:off x="-13073550" y="3398292"/>
                <a:ext cx="10868115" cy="4592474"/>
                <a:chOff x="-13073550" y="3398292"/>
                <a:chExt cx="10868115" cy="4592474"/>
              </a:xfrm>
              <a:grpFill/>
            </p:grpSpPr>
            <p:pic>
              <p:nvPicPr>
                <p:cNvPr id="62" name="Graphic 61">
                  <a:extLst>
                    <a:ext uri="{FF2B5EF4-FFF2-40B4-BE49-F238E27FC236}">
                      <a16:creationId xmlns:a16="http://schemas.microsoft.com/office/drawing/2014/main" id="{A77E921C-C972-1148-E21C-0A749176F7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3" name="Graphic 62">
                  <a:extLst>
                    <a:ext uri="{FF2B5EF4-FFF2-40B4-BE49-F238E27FC236}">
                      <a16:creationId xmlns:a16="http://schemas.microsoft.com/office/drawing/2014/main" id="{6E71644D-002F-2395-CF58-24BE532785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9" name="Group 58">
                <a:extLst>
                  <a:ext uri="{FF2B5EF4-FFF2-40B4-BE49-F238E27FC236}">
                    <a16:creationId xmlns:a16="http://schemas.microsoft.com/office/drawing/2014/main" id="{ACD08F3C-C741-5CCD-A4EE-5D228C335019}"/>
                  </a:ext>
                </a:extLst>
              </p:cNvPr>
              <p:cNvGrpSpPr/>
              <p:nvPr/>
            </p:nvGrpSpPr>
            <p:grpSpPr>
              <a:xfrm rot="3600000">
                <a:off x="-13073550" y="3398291"/>
                <a:ext cx="10868115" cy="4592474"/>
                <a:chOff x="-13073550" y="3398292"/>
                <a:chExt cx="10868115" cy="4592474"/>
              </a:xfrm>
              <a:grpFill/>
            </p:grpSpPr>
            <p:pic>
              <p:nvPicPr>
                <p:cNvPr id="60" name="Graphic 59">
                  <a:extLst>
                    <a:ext uri="{FF2B5EF4-FFF2-40B4-BE49-F238E27FC236}">
                      <a16:creationId xmlns:a16="http://schemas.microsoft.com/office/drawing/2014/main" id="{AA696EBE-592C-828D-CF08-F4AB5E6806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1" name="Graphic 60">
                  <a:extLst>
                    <a:ext uri="{FF2B5EF4-FFF2-40B4-BE49-F238E27FC236}">
                      <a16:creationId xmlns:a16="http://schemas.microsoft.com/office/drawing/2014/main" id="{0B38C75A-2986-B1FA-8969-CD3AA0AA9D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5" name="Graphic 5">
              <a:extLst>
                <a:ext uri="{FF2B5EF4-FFF2-40B4-BE49-F238E27FC236}">
                  <a16:creationId xmlns:a16="http://schemas.microsoft.com/office/drawing/2014/main" id="{06E2A5A5-A13E-C9C9-6603-802A762F7046}"/>
                </a:ext>
              </a:extLst>
            </p:cNvPr>
            <p:cNvGrpSpPr/>
            <p:nvPr/>
          </p:nvGrpSpPr>
          <p:grpSpPr>
            <a:xfrm rot="17096485">
              <a:off x="-6289091" y="799970"/>
              <a:ext cx="2039458" cy="2103885"/>
              <a:chOff x="4071312" y="2489702"/>
              <a:chExt cx="3527294" cy="3638722"/>
            </a:xfrm>
            <a:noFill/>
          </p:grpSpPr>
          <p:sp>
            <p:nvSpPr>
              <p:cNvPr id="45" name="Freeform: Shape 44">
                <a:extLst>
                  <a:ext uri="{FF2B5EF4-FFF2-40B4-BE49-F238E27FC236}">
                    <a16:creationId xmlns:a16="http://schemas.microsoft.com/office/drawing/2014/main" id="{CD7F15E2-FE74-AF0B-48B0-C11B04739067}"/>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C4A2EC4F-3151-6407-CC8C-78F340D8EF97}"/>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F38E90AD-2EB5-7DBD-1F53-969BDD545249}"/>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B9CC7495-93CD-F67D-BFFE-F3F4284647D6}"/>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DBB13B3F-7EEC-944E-796A-1A111A0FF3D9}"/>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325DF62B-C2AB-E969-3FB5-42F2F73C56A9}"/>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830257A5-CD1D-77D6-7C3B-3B0E71322500}"/>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441505CE-CA6F-09DD-0F53-347E870AABC0}"/>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C218FA40-EBAB-F1FE-01FC-43BF7213A53D}"/>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AE0D6224-B25E-81E9-B589-89A68F626864}"/>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B48F9119-DEA4-6952-D041-8542D750527D}"/>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92D16AA0-5934-62EA-7928-5930AFE2ABE7}"/>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 name="Graphic 5">
              <a:extLst>
                <a:ext uri="{FF2B5EF4-FFF2-40B4-BE49-F238E27FC236}">
                  <a16:creationId xmlns:a16="http://schemas.microsoft.com/office/drawing/2014/main" id="{2D58494B-4ADA-65D4-C966-A132E5E8BBE3}"/>
                </a:ext>
              </a:extLst>
            </p:cNvPr>
            <p:cNvGrpSpPr/>
            <p:nvPr/>
          </p:nvGrpSpPr>
          <p:grpSpPr>
            <a:xfrm rot="1530955">
              <a:off x="-6413599" y="569189"/>
              <a:ext cx="2476400" cy="2415487"/>
              <a:chOff x="4270587" y="2574268"/>
              <a:chExt cx="3544376" cy="3457192"/>
            </a:xfrm>
            <a:noFill/>
          </p:grpSpPr>
          <p:sp>
            <p:nvSpPr>
              <p:cNvPr id="33" name="Freeform: Shape 32">
                <a:extLst>
                  <a:ext uri="{FF2B5EF4-FFF2-40B4-BE49-F238E27FC236}">
                    <a16:creationId xmlns:a16="http://schemas.microsoft.com/office/drawing/2014/main" id="{B2CBE7E8-17B4-6011-DECE-B3636B9F5CB8}"/>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9B0F636D-B377-82A8-F120-9EAC943E7F9D}"/>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BFEA7E9F-EF65-2C18-B866-5471D6E40960}"/>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127969C4-4D90-77F4-8B5C-1EE9C8A05B9D}"/>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E2984C3E-C040-C1B0-06E1-3C52C049A79D}"/>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55CE62C1-3712-E517-5150-AE7AA8C24E50}"/>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D4B33FC8-F43F-C3D4-DE07-82D8EEBAFCE9}"/>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C7AB7493-CBB8-6274-81DF-B8F24A48599E}"/>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7212B863-0EDF-8908-CC77-401D8FF4FFB0}"/>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DF12AC88-ADE9-B0B9-621F-6F00464EDEA4}"/>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29EEA05A-16AA-2881-BD73-96D6355EA31F}"/>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D790D3E9-B04C-D663-D28D-C435B8885E28}"/>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 name="Graphic 5">
              <a:extLst>
                <a:ext uri="{FF2B5EF4-FFF2-40B4-BE49-F238E27FC236}">
                  <a16:creationId xmlns:a16="http://schemas.microsoft.com/office/drawing/2014/main" id="{01F75599-726E-2FFF-7ED5-794E2B2A3E7C}"/>
                </a:ext>
              </a:extLst>
            </p:cNvPr>
            <p:cNvGrpSpPr/>
            <p:nvPr/>
          </p:nvGrpSpPr>
          <p:grpSpPr>
            <a:xfrm rot="493675">
              <a:off x="-6806100" y="683790"/>
              <a:ext cx="3322111" cy="2161676"/>
              <a:chOff x="3224705" y="2448010"/>
              <a:chExt cx="5745675" cy="3738674"/>
            </a:xfrm>
            <a:noFill/>
          </p:grpSpPr>
          <p:sp>
            <p:nvSpPr>
              <p:cNvPr id="21" name="Freeform: Shape 20">
                <a:extLst>
                  <a:ext uri="{FF2B5EF4-FFF2-40B4-BE49-F238E27FC236}">
                    <a16:creationId xmlns:a16="http://schemas.microsoft.com/office/drawing/2014/main" id="{3FEB37A5-80EF-521B-DFEA-2D869956C7EE}"/>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849F6000-6723-7F6A-13A2-676460D8F740}"/>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F68D68EF-ABCD-41A0-60F7-4A7CD5BD6D53}"/>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6379CE26-757E-4F60-4D7B-8BF95458F66F}"/>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9DA411E4-9DB6-509D-0CB0-D7FF50FA378C}"/>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35DD7D2D-6EB8-696F-15EE-6F779E4DA339}"/>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7A004F50-300A-AB32-5CF5-6BEC17B69992}"/>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0FCB2228-84BC-11CC-CC90-CA0F84239061}"/>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1EAD7D29-E4A1-79F5-4F99-E034773BF9B4}"/>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31A09A78-C229-C35F-FED9-D7D00D67DF0E}"/>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78CF3266-8B09-9A06-1FE3-39BAA0D97D32}"/>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5136D1A3-C8A8-96D2-84C5-A3611488BFA7}"/>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 name="Graphic 5">
              <a:extLst>
                <a:ext uri="{FF2B5EF4-FFF2-40B4-BE49-F238E27FC236}">
                  <a16:creationId xmlns:a16="http://schemas.microsoft.com/office/drawing/2014/main" id="{2AA09B0C-E4DA-1797-15F7-04C83C865D4E}"/>
                </a:ext>
              </a:extLst>
            </p:cNvPr>
            <p:cNvGrpSpPr/>
            <p:nvPr/>
          </p:nvGrpSpPr>
          <p:grpSpPr>
            <a:xfrm rot="2104378">
              <a:off x="-6412178" y="232533"/>
              <a:ext cx="2239898" cy="2863531"/>
              <a:chOff x="4061078" y="1549502"/>
              <a:chExt cx="3873961" cy="4952549"/>
            </a:xfrm>
            <a:noFill/>
          </p:grpSpPr>
          <p:sp>
            <p:nvSpPr>
              <p:cNvPr id="9" name="Freeform: Shape 8">
                <a:extLst>
                  <a:ext uri="{FF2B5EF4-FFF2-40B4-BE49-F238E27FC236}">
                    <a16:creationId xmlns:a16="http://schemas.microsoft.com/office/drawing/2014/main" id="{99F5DAA9-6A3D-054B-3487-49A2AAE866A4}"/>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49D7E613-BB7A-E127-A75B-57027FF7EE00}"/>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 name="Freeform: Shape 10">
                <a:extLst>
                  <a:ext uri="{FF2B5EF4-FFF2-40B4-BE49-F238E27FC236}">
                    <a16:creationId xmlns:a16="http://schemas.microsoft.com/office/drawing/2014/main" id="{498B721F-9BFA-064B-4BDB-C2A9186238D2}"/>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4BD6D5FF-A808-3096-3939-E1E29CA5BAA2}"/>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2B9384EF-0C5F-8112-0380-078730CF8BAE}"/>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40786707-AD66-6DB0-7C22-266F167C5473}"/>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6D8B642B-BA6F-C5EA-8316-1B146FAF5088}"/>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7F4E6D26-601B-5EA6-62F0-F36C5AFB0A7D}"/>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C40872B4-9C03-CC3D-87D9-2E24530B7898}"/>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0659CB69-8DAA-E2C1-D8FF-D0BADDCB02D9}"/>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C5F1A531-5E23-3F0F-8C8C-8E62BFF81892}"/>
                  </a:ext>
                </a:extLst>
              </p:cNvPr>
              <p:cNvSpPr/>
              <p:nvPr/>
            </p:nvSpPr>
            <p:spPr>
              <a:xfrm>
                <a:off x="4159456" y="2289395"/>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7B0ED41F-DE66-F807-DE53-EF7F8787B1E0}"/>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67" name="Rounded Rectangle 34">
            <a:extLst>
              <a:ext uri="{FF2B5EF4-FFF2-40B4-BE49-F238E27FC236}">
                <a16:creationId xmlns:a16="http://schemas.microsoft.com/office/drawing/2014/main" id="{5C0DA3C2-50FD-EAB6-354F-ED8A65B81F1D}"/>
              </a:ext>
              <a:ext uri="{C183D7F6-B498-43B3-948B-1728B52AA6E4}">
                <adec:decorative xmlns:adec="http://schemas.microsoft.com/office/drawing/2017/decorative" val="1"/>
              </a:ext>
            </a:extLst>
          </p:cNvPr>
          <p:cNvSpPr/>
          <p:nvPr/>
        </p:nvSpPr>
        <p:spPr bwMode="auto">
          <a:xfrm>
            <a:off x="281263" y="914400"/>
            <a:ext cx="11519696" cy="5098834"/>
          </a:xfrm>
          <a:prstGeom prst="roundRect">
            <a:avLst>
              <a:gd name="adj" fmla="val 6454"/>
            </a:avLst>
          </a:prstGeom>
          <a:solidFill>
            <a:schemeClr val="bg1">
              <a:alpha val="70000"/>
            </a:schemeClr>
          </a:solidFill>
          <a:ln w="19050">
            <a:solidFill>
              <a:schemeClr val="tx2">
                <a:lumMod val="40000"/>
                <a:lumOff val="60000"/>
              </a:schemeClr>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a:ln>
                <a:noFill/>
              </a:ln>
              <a:solidFill>
                <a:srgbClr val="225B61"/>
              </a:solidFill>
              <a:effectLst/>
              <a:uLnTx/>
              <a:uFillTx/>
              <a:latin typeface="Segoe Sans Text Semibold" pitchFamily="2" charset="0"/>
              <a:ea typeface="+mn-ea"/>
              <a:cs typeface="Segoe Sans Text Semibold" pitchFamily="2" charset="0"/>
            </a:endParaRPr>
          </a:p>
        </p:txBody>
      </p:sp>
      <p:sp>
        <p:nvSpPr>
          <p:cNvPr id="2" name="Title 3">
            <a:extLst>
              <a:ext uri="{FF2B5EF4-FFF2-40B4-BE49-F238E27FC236}">
                <a16:creationId xmlns:a16="http://schemas.microsoft.com/office/drawing/2014/main" id="{D650A460-6348-EDD2-8B57-3580EF46F1EB}"/>
              </a:ext>
            </a:extLst>
          </p:cNvPr>
          <p:cNvSpPr txBox="1">
            <a:spLocks/>
          </p:cNvSpPr>
          <p:nvPr/>
        </p:nvSpPr>
        <p:spPr>
          <a:xfrm>
            <a:off x="4383038" y="205439"/>
            <a:ext cx="4660616" cy="311862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a:solidFill>
                  <a:schemeClr val="accent6"/>
                </a:solidFill>
              </a:rPr>
              <a:t>Q&amp;A Moderators</a:t>
            </a:r>
          </a:p>
        </p:txBody>
      </p:sp>
      <p:sp>
        <p:nvSpPr>
          <p:cNvPr id="77" name="Text Placeholder 6">
            <a:extLst>
              <a:ext uri="{FF2B5EF4-FFF2-40B4-BE49-F238E27FC236}">
                <a16:creationId xmlns:a16="http://schemas.microsoft.com/office/drawing/2014/main" id="{5C29B5EF-1218-DCB9-8D33-F0009DBFDDB3}"/>
              </a:ext>
            </a:extLst>
          </p:cNvPr>
          <p:cNvSpPr txBox="1">
            <a:spLocks/>
          </p:cNvSpPr>
          <p:nvPr/>
        </p:nvSpPr>
        <p:spPr>
          <a:xfrm>
            <a:off x="2604441" y="4860686"/>
            <a:ext cx="2520950" cy="21544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 </a:t>
            </a:r>
          </a:p>
        </p:txBody>
      </p:sp>
      <p:sp>
        <p:nvSpPr>
          <p:cNvPr id="78" name="Text Placeholder 8">
            <a:extLst>
              <a:ext uri="{FF2B5EF4-FFF2-40B4-BE49-F238E27FC236}">
                <a16:creationId xmlns:a16="http://schemas.microsoft.com/office/drawing/2014/main" id="{2027B768-1B09-FAD2-B488-2AE6AAC58125}"/>
              </a:ext>
            </a:extLst>
          </p:cNvPr>
          <p:cNvSpPr txBox="1">
            <a:spLocks/>
          </p:cNvSpPr>
          <p:nvPr/>
        </p:nvSpPr>
        <p:spPr>
          <a:xfrm>
            <a:off x="632091" y="4290102"/>
            <a:ext cx="2642089" cy="2262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a:t>      Dhanshri More</a:t>
            </a:r>
          </a:p>
          <a:p>
            <a:pPr marL="0" indent="0">
              <a:buNone/>
            </a:pPr>
            <a:r>
              <a:rPr lang="en-US" sz="1400" b="1">
                <a:solidFill>
                  <a:schemeClr val="tx2"/>
                </a:solidFill>
              </a:rPr>
              <a:t>Principal AI Global Black Belt </a:t>
            </a:r>
          </a:p>
          <a:p>
            <a:pPr marL="0" indent="0">
              <a:buNone/>
            </a:pPr>
            <a:r>
              <a:rPr lang="en-US" sz="1200" b="1">
                <a:solidFill>
                  <a:schemeClr val="tx2"/>
                </a:solidFill>
              </a:rPr>
              <a:t>                   Microsoft</a:t>
            </a:r>
            <a:endParaRPr lang="en-US" sz="1000" b="1"/>
          </a:p>
        </p:txBody>
      </p:sp>
      <p:sp>
        <p:nvSpPr>
          <p:cNvPr id="85" name="TextBox 84">
            <a:extLst>
              <a:ext uri="{FF2B5EF4-FFF2-40B4-BE49-F238E27FC236}">
                <a16:creationId xmlns:a16="http://schemas.microsoft.com/office/drawing/2014/main" id="{E1FD9FE4-DB08-48AA-2E07-653AFF95BA98}"/>
              </a:ext>
            </a:extLst>
          </p:cNvPr>
          <p:cNvSpPr txBox="1"/>
          <p:nvPr/>
        </p:nvSpPr>
        <p:spPr>
          <a:xfrm>
            <a:off x="2742421" y="4308192"/>
            <a:ext cx="7023252" cy="800219"/>
          </a:xfrm>
          <a:prstGeom prst="rect">
            <a:avLst/>
          </a:prstGeom>
          <a:noFill/>
        </p:spPr>
        <p:txBody>
          <a:bodyPr wrap="square">
            <a:spAutoFit/>
          </a:bodyPr>
          <a:lstStyle/>
          <a:p>
            <a:pPr>
              <a:lnSpc>
                <a:spcPts val="2400"/>
              </a:lnSpc>
            </a:pPr>
            <a:r>
              <a:rPr lang="en-US" b="1" i="0">
                <a:effectLst/>
                <a:latin typeface="Segoe UI" panose="020B0502040204020203" pitchFamily="34" charset="0"/>
              </a:rPr>
              <a:t>               Amit Mukherjee</a:t>
            </a:r>
          </a:p>
          <a:p>
            <a:pPr marL="0" indent="0">
              <a:buNone/>
            </a:pPr>
            <a:r>
              <a:rPr lang="en-US" sz="1400" b="1">
                <a:solidFill>
                  <a:schemeClr val="tx2"/>
                </a:solidFill>
              </a:rPr>
              <a:t>           Principal AI Technical Specialist</a:t>
            </a:r>
          </a:p>
          <a:p>
            <a:pPr marL="0" indent="0">
              <a:buNone/>
            </a:pPr>
            <a:r>
              <a:rPr lang="en-US" sz="1200" b="1">
                <a:solidFill>
                  <a:schemeClr val="tx2"/>
                </a:solidFill>
              </a:rPr>
              <a:t>                                Microsoft</a:t>
            </a:r>
          </a:p>
        </p:txBody>
      </p:sp>
      <p:sp>
        <p:nvSpPr>
          <p:cNvPr id="69" name="TextBox 68">
            <a:extLst>
              <a:ext uri="{FF2B5EF4-FFF2-40B4-BE49-F238E27FC236}">
                <a16:creationId xmlns:a16="http://schemas.microsoft.com/office/drawing/2014/main" id="{225392BF-F297-38D0-9962-5CDFEF79088D}"/>
              </a:ext>
            </a:extLst>
          </p:cNvPr>
          <p:cNvSpPr txBox="1"/>
          <p:nvPr/>
        </p:nvSpPr>
        <p:spPr>
          <a:xfrm>
            <a:off x="5653142" y="4301569"/>
            <a:ext cx="7023252" cy="800219"/>
          </a:xfrm>
          <a:prstGeom prst="rect">
            <a:avLst/>
          </a:prstGeom>
          <a:noFill/>
        </p:spPr>
        <p:txBody>
          <a:bodyPr wrap="square">
            <a:spAutoFit/>
          </a:bodyPr>
          <a:lstStyle/>
          <a:p>
            <a:pPr>
              <a:lnSpc>
                <a:spcPts val="2400"/>
              </a:lnSpc>
            </a:pPr>
            <a:r>
              <a:rPr lang="en-US" b="1" i="0">
                <a:effectLst/>
                <a:latin typeface="Segoe UI" panose="020B0502040204020203" pitchFamily="34" charset="0"/>
              </a:rPr>
              <a:t>                Shyam Patel </a:t>
            </a:r>
          </a:p>
          <a:p>
            <a:pPr marL="0" indent="0">
              <a:buNone/>
            </a:pPr>
            <a:r>
              <a:rPr lang="en-US" sz="1400" b="1">
                <a:solidFill>
                  <a:schemeClr val="tx2"/>
                </a:solidFill>
              </a:rPr>
              <a:t>           Principal AI Global Black Belt </a:t>
            </a:r>
          </a:p>
          <a:p>
            <a:pPr marL="0" indent="0">
              <a:buNone/>
            </a:pPr>
            <a:r>
              <a:rPr lang="en-US" sz="1200" b="1">
                <a:solidFill>
                  <a:schemeClr val="tx2"/>
                </a:solidFill>
              </a:rPr>
              <a:t>                                Microsoft</a:t>
            </a:r>
          </a:p>
        </p:txBody>
      </p:sp>
      <p:pic>
        <p:nvPicPr>
          <p:cNvPr id="66" name="Picture Placeholder 29">
            <a:extLst>
              <a:ext uri="{FF2B5EF4-FFF2-40B4-BE49-F238E27FC236}">
                <a16:creationId xmlns:a16="http://schemas.microsoft.com/office/drawing/2014/main" id="{53B4D452-EAEB-5A21-7D36-22899B8D6D0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85251" y="2005584"/>
            <a:ext cx="2160000" cy="2160000"/>
          </a:xfrm>
          <a:prstGeom prst="ellipse">
            <a:avLst/>
          </a:prstGeom>
          <a:effectLst>
            <a:softEdge rad="63500"/>
          </a:effectLst>
        </p:spPr>
      </p:pic>
      <p:pic>
        <p:nvPicPr>
          <p:cNvPr id="68" name="Picture Placeholder 29">
            <a:extLst>
              <a:ext uri="{FF2B5EF4-FFF2-40B4-BE49-F238E27FC236}">
                <a16:creationId xmlns:a16="http://schemas.microsoft.com/office/drawing/2014/main" id="{054B68E8-168A-5DB4-53AC-8D3B990E1B3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471801" y="1979084"/>
            <a:ext cx="2160000" cy="2160000"/>
          </a:xfrm>
          <a:prstGeom prst="ellipse">
            <a:avLst/>
          </a:prstGeom>
          <a:effectLst>
            <a:softEdge rad="63500"/>
          </a:effectLst>
        </p:spPr>
      </p:pic>
      <p:pic>
        <p:nvPicPr>
          <p:cNvPr id="70" name="Picture Placeholder 29">
            <a:extLst>
              <a:ext uri="{FF2B5EF4-FFF2-40B4-BE49-F238E27FC236}">
                <a16:creationId xmlns:a16="http://schemas.microsoft.com/office/drawing/2014/main" id="{2AE6636B-F514-DE0A-442E-EDB971D7A04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349368" y="2002556"/>
            <a:ext cx="2160000" cy="2160000"/>
          </a:xfrm>
          <a:prstGeom prst="ellipse">
            <a:avLst/>
          </a:prstGeom>
          <a:effectLst>
            <a:softEdge rad="63500"/>
          </a:effectLst>
        </p:spPr>
      </p:pic>
      <p:sp>
        <p:nvSpPr>
          <p:cNvPr id="74" name="TextBox 73">
            <a:extLst>
              <a:ext uri="{FF2B5EF4-FFF2-40B4-BE49-F238E27FC236}">
                <a16:creationId xmlns:a16="http://schemas.microsoft.com/office/drawing/2014/main" id="{727B4320-4565-D20C-0AA8-3324A779E782}"/>
              </a:ext>
            </a:extLst>
          </p:cNvPr>
          <p:cNvSpPr txBox="1"/>
          <p:nvPr/>
        </p:nvSpPr>
        <p:spPr>
          <a:xfrm>
            <a:off x="8352740" y="4309341"/>
            <a:ext cx="7023252" cy="800219"/>
          </a:xfrm>
          <a:prstGeom prst="rect">
            <a:avLst/>
          </a:prstGeom>
          <a:noFill/>
        </p:spPr>
        <p:txBody>
          <a:bodyPr wrap="square">
            <a:spAutoFit/>
          </a:bodyPr>
          <a:lstStyle/>
          <a:p>
            <a:pPr>
              <a:lnSpc>
                <a:spcPts val="2400"/>
              </a:lnSpc>
            </a:pPr>
            <a:r>
              <a:rPr lang="en-US" b="1" i="0">
                <a:effectLst/>
                <a:latin typeface="Segoe UI" panose="020B0502040204020203" pitchFamily="34" charset="0"/>
              </a:rPr>
              <a:t>               </a:t>
            </a:r>
            <a:r>
              <a:rPr lang="en-US" b="1">
                <a:latin typeface="Segoe UI" panose="020B0502040204020203" pitchFamily="34" charset="0"/>
              </a:rPr>
              <a:t>Piyush Pande</a:t>
            </a:r>
            <a:endParaRPr lang="en-US" b="1" i="0">
              <a:effectLst/>
              <a:latin typeface="Segoe UI" panose="020B0502040204020203" pitchFamily="34" charset="0"/>
            </a:endParaRPr>
          </a:p>
          <a:p>
            <a:pPr marL="0" indent="0">
              <a:buNone/>
            </a:pPr>
            <a:r>
              <a:rPr lang="en-US" sz="1400" b="1">
                <a:solidFill>
                  <a:schemeClr val="tx2"/>
                </a:solidFill>
              </a:rPr>
              <a:t>           Principal AI Technical Specialist</a:t>
            </a:r>
          </a:p>
          <a:p>
            <a:pPr marL="0" indent="0">
              <a:buNone/>
            </a:pPr>
            <a:r>
              <a:rPr lang="en-US" sz="1200" b="1">
                <a:solidFill>
                  <a:schemeClr val="tx2"/>
                </a:solidFill>
              </a:rPr>
              <a:t>                                Microsoft</a:t>
            </a:r>
          </a:p>
        </p:txBody>
      </p:sp>
      <p:pic>
        <p:nvPicPr>
          <p:cNvPr id="76" name="Picture Placeholder 29">
            <a:extLst>
              <a:ext uri="{FF2B5EF4-FFF2-40B4-BE49-F238E27FC236}">
                <a16:creationId xmlns:a16="http://schemas.microsoft.com/office/drawing/2014/main" id="{F4E88451-BB4A-00ED-9BAD-338419CF8402}"/>
              </a:ext>
            </a:extLst>
          </p:cNvPr>
          <p:cNvPicPr>
            <a:picLocks noChangeAspect="1"/>
          </p:cNvPicPr>
          <p:nvPr/>
        </p:nvPicPr>
        <p:blipFill>
          <a:blip r:embed="rId8">
            <a:extLst>
              <a:ext uri="{28A0092B-C50C-407E-A947-70E740481C1C}">
                <a14:useLocalDpi xmlns:a14="http://schemas.microsoft.com/office/drawing/2010/main" val="0"/>
              </a:ext>
            </a:extLst>
          </a:blip>
          <a:srcRect t="13906" b="13906"/>
          <a:stretch/>
        </p:blipFill>
        <p:spPr>
          <a:xfrm>
            <a:off x="9082120" y="1980233"/>
            <a:ext cx="2160000" cy="2160000"/>
          </a:xfrm>
          <a:prstGeom prst="ellipse">
            <a:avLst/>
          </a:prstGeom>
          <a:effectLst>
            <a:softEdge rad="63500"/>
          </a:effectLst>
        </p:spPr>
      </p:pic>
    </p:spTree>
    <p:extLst>
      <p:ext uri="{BB962C8B-B14F-4D97-AF65-F5344CB8AC3E}">
        <p14:creationId xmlns:p14="http://schemas.microsoft.com/office/powerpoint/2010/main" val="8085119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E0BCF4-0B53-FFBA-06D3-502627961B85}"/>
              </a:ext>
            </a:extLst>
          </p:cNvPr>
          <p:cNvSpPr>
            <a:spLocks noGrp="1"/>
          </p:cNvSpPr>
          <p:nvPr>
            <p:ph type="title"/>
          </p:nvPr>
        </p:nvSpPr>
        <p:spPr/>
        <p:txBody>
          <a:bodyPr/>
          <a:lstStyle/>
          <a:p>
            <a:r>
              <a:rPr lang="en-US">
                <a:solidFill>
                  <a:schemeClr val="accent1"/>
                </a:solidFill>
              </a:rPr>
              <a:t>Agenda</a:t>
            </a:r>
          </a:p>
        </p:txBody>
      </p:sp>
      <p:graphicFrame>
        <p:nvGraphicFramePr>
          <p:cNvPr id="2" name="Table 1">
            <a:extLst>
              <a:ext uri="{FF2B5EF4-FFF2-40B4-BE49-F238E27FC236}">
                <a16:creationId xmlns:a16="http://schemas.microsoft.com/office/drawing/2014/main" id="{E64C5E10-D168-F0F0-25A1-90BD2AE0139D}"/>
              </a:ext>
            </a:extLst>
          </p:cNvPr>
          <p:cNvGraphicFramePr>
            <a:graphicFrameLocks noGrp="1"/>
          </p:cNvGraphicFramePr>
          <p:nvPr>
            <p:extLst>
              <p:ext uri="{D42A27DB-BD31-4B8C-83A1-F6EECF244321}">
                <p14:modId xmlns:p14="http://schemas.microsoft.com/office/powerpoint/2010/main" val="2466526705"/>
              </p:ext>
            </p:extLst>
          </p:nvPr>
        </p:nvGraphicFramePr>
        <p:xfrm>
          <a:off x="4930649" y="1698509"/>
          <a:ext cx="6673088" cy="3959282"/>
        </p:xfrm>
        <a:graphic>
          <a:graphicData uri="http://schemas.openxmlformats.org/drawingml/2006/table">
            <a:tbl>
              <a:tblPr firstRow="1" bandRow="1">
                <a:tableStyleId>{5C22544A-7EE6-4342-B048-85BDC9FD1C3A}</a:tableStyleId>
              </a:tblPr>
              <a:tblGrid>
                <a:gridCol w="3797393">
                  <a:extLst>
                    <a:ext uri="{9D8B030D-6E8A-4147-A177-3AD203B41FA5}">
                      <a16:colId xmlns:a16="http://schemas.microsoft.com/office/drawing/2014/main" val="2570459538"/>
                    </a:ext>
                  </a:extLst>
                </a:gridCol>
                <a:gridCol w="2875695">
                  <a:extLst>
                    <a:ext uri="{9D8B030D-6E8A-4147-A177-3AD203B41FA5}">
                      <a16:colId xmlns:a16="http://schemas.microsoft.com/office/drawing/2014/main" val="4286348945"/>
                    </a:ext>
                  </a:extLst>
                </a:gridCol>
              </a:tblGrid>
              <a:tr h="463665">
                <a:tc>
                  <a:txBody>
                    <a:bodyPr/>
                    <a:lstStyle/>
                    <a:p>
                      <a:r>
                        <a:rPr lang="en-US"/>
                        <a:t>Topic</a:t>
                      </a:r>
                    </a:p>
                  </a:txBody>
                  <a:tcPr>
                    <a:noFill/>
                  </a:tcPr>
                </a:tc>
                <a:tc>
                  <a:txBody>
                    <a:bodyPr/>
                    <a:lstStyle/>
                    <a:p>
                      <a:r>
                        <a:rPr lang="en-US"/>
                        <a:t>Time</a:t>
                      </a:r>
                    </a:p>
                  </a:txBody>
                  <a:tcPr>
                    <a:noFill/>
                  </a:tcPr>
                </a:tc>
                <a:extLst>
                  <a:ext uri="{0D108BD9-81ED-4DB2-BD59-A6C34878D82A}">
                    <a16:rowId xmlns:a16="http://schemas.microsoft.com/office/drawing/2014/main" val="2168805419"/>
                  </a:ext>
                </a:extLst>
              </a:tr>
              <a:tr h="447611">
                <a:tc>
                  <a:txBody>
                    <a:bodyPr/>
                    <a:lstStyle/>
                    <a:p>
                      <a:r>
                        <a:rPr lang="en-US">
                          <a:solidFill>
                            <a:schemeClr val="bg1"/>
                          </a:solidFill>
                        </a:rPr>
                        <a:t>The Need For Knowledge Stores in Healthcare</a:t>
                      </a:r>
                    </a:p>
                  </a:txBody>
                  <a:tcPr>
                    <a:noFill/>
                  </a:tcPr>
                </a:tc>
                <a:tc>
                  <a:txBody>
                    <a:bodyPr/>
                    <a:lstStyle/>
                    <a:p>
                      <a:r>
                        <a:rPr lang="en-US" i="0">
                          <a:solidFill>
                            <a:schemeClr val="bg1"/>
                          </a:solidFill>
                        </a:rPr>
                        <a:t>10 minutes</a:t>
                      </a:r>
                    </a:p>
                  </a:txBody>
                  <a:tcPr>
                    <a:noFill/>
                  </a:tcPr>
                </a:tc>
                <a:extLst>
                  <a:ext uri="{0D108BD9-81ED-4DB2-BD59-A6C34878D82A}">
                    <a16:rowId xmlns:a16="http://schemas.microsoft.com/office/drawing/2014/main" val="2237386547"/>
                  </a:ext>
                </a:extLst>
              </a:tr>
              <a:tr h="463665">
                <a:tc>
                  <a:txBody>
                    <a:bodyPr/>
                    <a:lstStyle/>
                    <a:p>
                      <a:r>
                        <a:rPr lang="en-US">
                          <a:solidFill>
                            <a:schemeClr val="bg1"/>
                          </a:solidFill>
                        </a:rPr>
                        <a:t>Azure AI Search - Deep Dive</a:t>
                      </a:r>
                    </a:p>
                  </a:txBody>
                  <a:tcPr>
                    <a:noFill/>
                  </a:tcPr>
                </a:tc>
                <a:tc>
                  <a:txBody>
                    <a:bodyPr/>
                    <a:lstStyle/>
                    <a:p>
                      <a:r>
                        <a:rPr lang="en-US" i="0">
                          <a:solidFill>
                            <a:schemeClr val="bg1"/>
                          </a:solidFill>
                        </a:rPr>
                        <a:t>10 minutes</a:t>
                      </a:r>
                    </a:p>
                  </a:txBody>
                  <a:tcPr>
                    <a:noFill/>
                  </a:tcPr>
                </a:tc>
                <a:extLst>
                  <a:ext uri="{0D108BD9-81ED-4DB2-BD59-A6C34878D82A}">
                    <a16:rowId xmlns:a16="http://schemas.microsoft.com/office/drawing/2014/main" val="3317494456"/>
                  </a:ext>
                </a:extLst>
              </a:tr>
              <a:tr h="463665">
                <a:tc>
                  <a:txBody>
                    <a:bodyPr/>
                    <a:lstStyle/>
                    <a:p>
                      <a:r>
                        <a:rPr lang="en-US">
                          <a:solidFill>
                            <a:schemeClr val="bg1">
                              <a:lumMod val="95000"/>
                            </a:schemeClr>
                          </a:solidFill>
                        </a:rPr>
                        <a:t>Context Engineering: The New Discipline in the Era of AI</a:t>
                      </a:r>
                    </a:p>
                  </a:txBody>
                  <a:tcPr>
                    <a:noFill/>
                  </a:tcPr>
                </a:tc>
                <a:tc>
                  <a:txBody>
                    <a:bodyPr/>
                    <a:lstStyle/>
                    <a:p>
                      <a:r>
                        <a:rPr lang="en-US" i="0">
                          <a:solidFill>
                            <a:schemeClr val="bg1"/>
                          </a:solidFill>
                        </a:rPr>
                        <a:t>10 minutes</a:t>
                      </a:r>
                    </a:p>
                  </a:txBody>
                  <a:tcPr>
                    <a:noFill/>
                  </a:tcPr>
                </a:tc>
                <a:extLst>
                  <a:ext uri="{0D108BD9-81ED-4DB2-BD59-A6C34878D82A}">
                    <a16:rowId xmlns:a16="http://schemas.microsoft.com/office/drawing/2014/main" val="3049450357"/>
                  </a:ext>
                </a:extLst>
              </a:tr>
              <a:tr h="463665">
                <a:tc>
                  <a:txBody>
                    <a:bodyPr/>
                    <a:lstStyle/>
                    <a:p>
                      <a:r>
                        <a:rPr lang="en-US">
                          <a:solidFill>
                            <a:schemeClr val="bg1"/>
                          </a:solidFill>
                        </a:rPr>
                        <a:t>Building a Multimodal Knowledge Store (X-rays) with Azure AI Search</a:t>
                      </a:r>
                    </a:p>
                  </a:txBody>
                  <a:tcPr>
                    <a:noFill/>
                  </a:tcPr>
                </a:tc>
                <a:tc>
                  <a:txBody>
                    <a:bodyPr/>
                    <a:lstStyle/>
                    <a:p>
                      <a:r>
                        <a:rPr lang="en-US" i="0">
                          <a:solidFill>
                            <a:schemeClr val="bg1"/>
                          </a:solidFill>
                        </a:rPr>
                        <a:t>10 minutes</a:t>
                      </a:r>
                    </a:p>
                  </a:txBody>
                  <a:tcPr>
                    <a:noFill/>
                  </a:tcPr>
                </a:tc>
                <a:extLst>
                  <a:ext uri="{0D108BD9-81ED-4DB2-BD59-A6C34878D82A}">
                    <a16:rowId xmlns:a16="http://schemas.microsoft.com/office/drawing/2014/main" val="3499984031"/>
                  </a:ext>
                </a:extLst>
              </a:tr>
              <a:tr h="648047">
                <a:tc>
                  <a:txBody>
                    <a:bodyPr/>
                    <a:lstStyle/>
                    <a:p>
                      <a:r>
                        <a:rPr lang="en-US">
                          <a:solidFill>
                            <a:schemeClr val="bg1"/>
                          </a:solidFill>
                        </a:rPr>
                        <a:t>Road to Production: Scaling and Operationalizing Knowledge Stores</a:t>
                      </a:r>
                    </a:p>
                  </a:txBody>
                  <a:tcPr>
                    <a:noFill/>
                  </a:tcPr>
                </a:tc>
                <a:tc>
                  <a:txBody>
                    <a:bodyPr/>
                    <a:lstStyle/>
                    <a:p>
                      <a:r>
                        <a:rPr lang="en-US" i="0">
                          <a:solidFill>
                            <a:schemeClr val="bg1"/>
                          </a:solidFill>
                        </a:rPr>
                        <a:t>10 minutes</a:t>
                      </a:r>
                    </a:p>
                  </a:txBody>
                  <a:tcPr>
                    <a:noFill/>
                  </a:tcPr>
                </a:tc>
                <a:extLst>
                  <a:ext uri="{0D108BD9-81ED-4DB2-BD59-A6C34878D82A}">
                    <a16:rowId xmlns:a16="http://schemas.microsoft.com/office/drawing/2014/main" val="1188678354"/>
                  </a:ext>
                </a:extLst>
              </a:tr>
              <a:tr h="463665">
                <a:tc>
                  <a:txBody>
                    <a:bodyPr/>
                    <a:lstStyle/>
                    <a:p>
                      <a:r>
                        <a:rPr lang="en-US">
                          <a:solidFill>
                            <a:schemeClr val="bg1"/>
                          </a:solidFill>
                        </a:rPr>
                        <a:t>Wrap-Up &amp; Q&amp;A</a:t>
                      </a:r>
                    </a:p>
                  </a:txBody>
                  <a:tcPr>
                    <a:noFill/>
                  </a:tcPr>
                </a:tc>
                <a:tc>
                  <a:txBody>
                    <a:bodyPr/>
                    <a:lstStyle/>
                    <a:p>
                      <a:r>
                        <a:rPr lang="en-US" i="0">
                          <a:solidFill>
                            <a:schemeClr val="bg1"/>
                          </a:solidFill>
                        </a:rPr>
                        <a:t>5 minutes</a:t>
                      </a:r>
                    </a:p>
                  </a:txBody>
                  <a:tcPr>
                    <a:noFill/>
                  </a:tcPr>
                </a:tc>
                <a:extLst>
                  <a:ext uri="{0D108BD9-81ED-4DB2-BD59-A6C34878D82A}">
                    <a16:rowId xmlns:a16="http://schemas.microsoft.com/office/drawing/2014/main" val="443646374"/>
                  </a:ext>
                </a:extLst>
              </a:tr>
            </a:tbl>
          </a:graphicData>
        </a:graphic>
      </p:graphicFrame>
    </p:spTree>
    <p:extLst>
      <p:ext uri="{BB962C8B-B14F-4D97-AF65-F5344CB8AC3E}">
        <p14:creationId xmlns:p14="http://schemas.microsoft.com/office/powerpoint/2010/main" val="5771824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165B41A6-59B3-5619-C6DA-315C02EA513B}"/>
              </a:ex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grpSp>
        <p:nvGrpSpPr>
          <p:cNvPr id="3" name="Group 2">
            <a:extLst>
              <a:ext uri="{FF2B5EF4-FFF2-40B4-BE49-F238E27FC236}">
                <a16:creationId xmlns:a16="http://schemas.microsoft.com/office/drawing/2014/main" id="{CC21F6E2-9203-3236-0DE9-A9F18D6CB01A}"/>
              </a:ext>
              <a:ext uri="{C183D7F6-B498-43B3-948B-1728B52AA6E4}">
                <adec:decorative xmlns:adec="http://schemas.microsoft.com/office/drawing/2017/decorative" val="1"/>
              </a:ext>
            </a:extLst>
          </p:cNvPr>
          <p:cNvGrpSpPr/>
          <p:nvPr/>
        </p:nvGrpSpPr>
        <p:grpSpPr>
          <a:xfrm rot="19720801">
            <a:off x="1137303" y="-3112439"/>
            <a:ext cx="13298705" cy="12013740"/>
            <a:chOff x="-6806100" y="232533"/>
            <a:chExt cx="3322111" cy="3001120"/>
          </a:xfrm>
        </p:grpSpPr>
        <p:grpSp>
          <p:nvGrpSpPr>
            <p:cNvPr id="4" name="Group 3">
              <a:extLst>
                <a:ext uri="{FF2B5EF4-FFF2-40B4-BE49-F238E27FC236}">
                  <a16:creationId xmlns:a16="http://schemas.microsoft.com/office/drawing/2014/main" id="{48734689-F515-C85D-AC01-11FF65D15A74}"/>
                </a:ext>
              </a:extLst>
            </p:cNvPr>
            <p:cNvGrpSpPr/>
            <p:nvPr/>
          </p:nvGrpSpPr>
          <p:grpSpPr>
            <a:xfrm rot="15313653">
              <a:off x="-6654420" y="298466"/>
              <a:ext cx="2935187" cy="2935188"/>
              <a:chOff x="-13073550" y="260470"/>
              <a:chExt cx="10868115" cy="10868116"/>
            </a:xfrm>
            <a:solidFill>
              <a:schemeClr val="bg1">
                <a:lumMod val="85000"/>
              </a:schemeClr>
            </a:solidFill>
          </p:grpSpPr>
          <p:grpSp>
            <p:nvGrpSpPr>
              <p:cNvPr id="57" name="Group 56">
                <a:extLst>
                  <a:ext uri="{FF2B5EF4-FFF2-40B4-BE49-F238E27FC236}">
                    <a16:creationId xmlns:a16="http://schemas.microsoft.com/office/drawing/2014/main" id="{319B5AAC-A9FB-7C85-C224-67FDD62EEB4A}"/>
                  </a:ext>
                </a:extLst>
              </p:cNvPr>
              <p:cNvGrpSpPr/>
              <p:nvPr/>
            </p:nvGrpSpPr>
            <p:grpSpPr>
              <a:xfrm>
                <a:off x="-13073550" y="3398292"/>
                <a:ext cx="10868115" cy="4592474"/>
                <a:chOff x="-13073550" y="3398292"/>
                <a:chExt cx="10868115" cy="4592474"/>
              </a:xfrm>
              <a:grpFill/>
            </p:grpSpPr>
            <p:pic>
              <p:nvPicPr>
                <p:cNvPr id="64" name="Graphic 63">
                  <a:extLst>
                    <a:ext uri="{FF2B5EF4-FFF2-40B4-BE49-F238E27FC236}">
                      <a16:creationId xmlns:a16="http://schemas.microsoft.com/office/drawing/2014/main" id="{691695B1-6A18-E4DC-E5F5-70DCCB93EB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64">
                  <a:extLst>
                    <a:ext uri="{FF2B5EF4-FFF2-40B4-BE49-F238E27FC236}">
                      <a16:creationId xmlns:a16="http://schemas.microsoft.com/office/drawing/2014/main" id="{0466FCC5-669D-F2C1-686C-E505550B0C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8" name="Group 57">
                <a:extLst>
                  <a:ext uri="{FF2B5EF4-FFF2-40B4-BE49-F238E27FC236}">
                    <a16:creationId xmlns:a16="http://schemas.microsoft.com/office/drawing/2014/main" id="{E36B2D6A-A6C1-7D18-5E16-D02D2676EB48}"/>
                  </a:ext>
                </a:extLst>
              </p:cNvPr>
              <p:cNvGrpSpPr/>
              <p:nvPr/>
            </p:nvGrpSpPr>
            <p:grpSpPr>
              <a:xfrm rot="18000000">
                <a:off x="-13073550" y="3398292"/>
                <a:ext cx="10868115" cy="4592474"/>
                <a:chOff x="-13073550" y="3398292"/>
                <a:chExt cx="10868115" cy="4592474"/>
              </a:xfrm>
              <a:grpFill/>
            </p:grpSpPr>
            <p:pic>
              <p:nvPicPr>
                <p:cNvPr id="62" name="Graphic 61">
                  <a:extLst>
                    <a:ext uri="{FF2B5EF4-FFF2-40B4-BE49-F238E27FC236}">
                      <a16:creationId xmlns:a16="http://schemas.microsoft.com/office/drawing/2014/main" id="{86436204-1D46-609B-F989-CAFA2063AB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3" name="Graphic 62">
                  <a:extLst>
                    <a:ext uri="{FF2B5EF4-FFF2-40B4-BE49-F238E27FC236}">
                      <a16:creationId xmlns:a16="http://schemas.microsoft.com/office/drawing/2014/main" id="{346C6C70-8EF8-8C89-8FB2-77C0D702EC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9" name="Group 58">
                <a:extLst>
                  <a:ext uri="{FF2B5EF4-FFF2-40B4-BE49-F238E27FC236}">
                    <a16:creationId xmlns:a16="http://schemas.microsoft.com/office/drawing/2014/main" id="{3FC9B053-8C70-07E9-3083-E8BA8215DD99}"/>
                  </a:ext>
                </a:extLst>
              </p:cNvPr>
              <p:cNvGrpSpPr/>
              <p:nvPr/>
            </p:nvGrpSpPr>
            <p:grpSpPr>
              <a:xfrm rot="3600000">
                <a:off x="-13073550" y="3398291"/>
                <a:ext cx="10868115" cy="4592474"/>
                <a:chOff x="-13073550" y="3398292"/>
                <a:chExt cx="10868115" cy="4592474"/>
              </a:xfrm>
              <a:grpFill/>
            </p:grpSpPr>
            <p:pic>
              <p:nvPicPr>
                <p:cNvPr id="60" name="Graphic 59">
                  <a:extLst>
                    <a:ext uri="{FF2B5EF4-FFF2-40B4-BE49-F238E27FC236}">
                      <a16:creationId xmlns:a16="http://schemas.microsoft.com/office/drawing/2014/main" id="{7AFC9B2D-5F0C-F3BD-536B-6C1A3FBB25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1" name="Graphic 60">
                  <a:extLst>
                    <a:ext uri="{FF2B5EF4-FFF2-40B4-BE49-F238E27FC236}">
                      <a16:creationId xmlns:a16="http://schemas.microsoft.com/office/drawing/2014/main" id="{0083C669-583E-04F8-44CE-956200D5CC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5" name="Graphic 5">
              <a:extLst>
                <a:ext uri="{FF2B5EF4-FFF2-40B4-BE49-F238E27FC236}">
                  <a16:creationId xmlns:a16="http://schemas.microsoft.com/office/drawing/2014/main" id="{77E99518-D5A0-235C-F19D-FE27B5BE5D64}"/>
                </a:ext>
              </a:extLst>
            </p:cNvPr>
            <p:cNvGrpSpPr/>
            <p:nvPr/>
          </p:nvGrpSpPr>
          <p:grpSpPr>
            <a:xfrm rot="17096485">
              <a:off x="-6289091" y="799970"/>
              <a:ext cx="2039458" cy="2103885"/>
              <a:chOff x="4071312" y="2489702"/>
              <a:chExt cx="3527294" cy="3638722"/>
            </a:xfrm>
            <a:noFill/>
          </p:grpSpPr>
          <p:sp>
            <p:nvSpPr>
              <p:cNvPr id="45" name="Freeform: Shape 44">
                <a:extLst>
                  <a:ext uri="{FF2B5EF4-FFF2-40B4-BE49-F238E27FC236}">
                    <a16:creationId xmlns:a16="http://schemas.microsoft.com/office/drawing/2014/main" id="{9DBBC71E-2951-4FDF-044B-9DBF7CA5846B}"/>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D70EBA1E-0CFE-D1D7-919A-F127D543622F}"/>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94CC0047-1FE4-5F8F-2556-3B30395D1434}"/>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391D15DC-EFC8-1A23-E711-2EA9EA486D22}"/>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49FA6897-2977-A114-9097-6FE6228EE93E}"/>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D51B6B42-33DC-164B-E222-C9F813AFCE24}"/>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43B046A9-859B-F282-5464-E464C3D104CD}"/>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2D66DAF4-2DF2-8A2E-25D4-25450B92674F}"/>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D8261F12-5775-9793-C70C-242A2AA809C5}"/>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E6D3AA98-4D91-69E0-ADF3-BBEFB07B33B3}"/>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0AB75D54-2785-46F4-BF1D-A6AF1C32A41F}"/>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2AA58F3B-58B2-5F9A-CCD2-A4A9F4B8FF40}"/>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 name="Graphic 5">
              <a:extLst>
                <a:ext uri="{FF2B5EF4-FFF2-40B4-BE49-F238E27FC236}">
                  <a16:creationId xmlns:a16="http://schemas.microsoft.com/office/drawing/2014/main" id="{27B06ECE-9ACC-15CA-7A3C-05A86A18A0B1}"/>
                </a:ext>
              </a:extLst>
            </p:cNvPr>
            <p:cNvGrpSpPr/>
            <p:nvPr/>
          </p:nvGrpSpPr>
          <p:grpSpPr>
            <a:xfrm rot="1530955">
              <a:off x="-6413599" y="569189"/>
              <a:ext cx="2476400" cy="2415487"/>
              <a:chOff x="4270587" y="2574268"/>
              <a:chExt cx="3544376" cy="3457192"/>
            </a:xfrm>
            <a:noFill/>
          </p:grpSpPr>
          <p:sp>
            <p:nvSpPr>
              <p:cNvPr id="33" name="Freeform: Shape 32">
                <a:extLst>
                  <a:ext uri="{FF2B5EF4-FFF2-40B4-BE49-F238E27FC236}">
                    <a16:creationId xmlns:a16="http://schemas.microsoft.com/office/drawing/2014/main" id="{E9DAE028-557F-AE63-5354-FD6C8667CAD3}"/>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CD72962A-6E5C-ECA4-C64A-E91ED7E8D803}"/>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9DE4EB4D-F8F9-BC8F-7FF3-BA24E92A638B}"/>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67DF428E-468B-53EF-E1EC-57F5D0FB743E}"/>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95085635-7487-CD90-CAE3-43EFA3144045}"/>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8974585A-959A-87FC-2E02-BECEC0AF2209}"/>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D84D12F4-3A38-E5DC-A251-89E49FC81EC3}"/>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EC9FC62D-208C-0ECE-0BD0-D0E87A1A753E}"/>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D06D300A-143A-5A5B-9BE3-38E0BDEFA1D5}"/>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D62A1FF5-9CB9-60BD-0DB7-FE41D5731AD5}"/>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85E47F2D-F6D4-2583-8A6B-AB299092B887}"/>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5BB13B45-D96C-EBB1-0D53-83248211771B}"/>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 name="Graphic 5">
              <a:extLst>
                <a:ext uri="{FF2B5EF4-FFF2-40B4-BE49-F238E27FC236}">
                  <a16:creationId xmlns:a16="http://schemas.microsoft.com/office/drawing/2014/main" id="{4095CF57-880E-D0DF-717A-9387D7A8C76A}"/>
                </a:ext>
              </a:extLst>
            </p:cNvPr>
            <p:cNvGrpSpPr/>
            <p:nvPr/>
          </p:nvGrpSpPr>
          <p:grpSpPr>
            <a:xfrm rot="493675">
              <a:off x="-6806100" y="683790"/>
              <a:ext cx="3322111" cy="2161676"/>
              <a:chOff x="3224705" y="2448010"/>
              <a:chExt cx="5745675" cy="3738674"/>
            </a:xfrm>
            <a:noFill/>
          </p:grpSpPr>
          <p:sp>
            <p:nvSpPr>
              <p:cNvPr id="21" name="Freeform: Shape 20">
                <a:extLst>
                  <a:ext uri="{FF2B5EF4-FFF2-40B4-BE49-F238E27FC236}">
                    <a16:creationId xmlns:a16="http://schemas.microsoft.com/office/drawing/2014/main" id="{2F4FB72B-E514-C3A2-0CB3-6D7FD6164F39}"/>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78A52765-B20E-3F01-5D0A-42BED37C00B9}"/>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8DB6DF52-D3AC-EE28-9721-D0937EAEE61F}"/>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3C029FE4-B36D-5905-198C-ECD70984A1DE}"/>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5727B75D-EB23-FC26-5E2E-051C0B07F977}"/>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DDDA2515-1B93-CFDD-A74B-E8411DE82FD8}"/>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37100FE8-E616-6284-F20F-BD69E0DFB96F}"/>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B37A76CE-D551-F0D4-98E0-628001F3C69F}"/>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CE72E622-CF5A-C46C-611E-B2B6E7226DAB}"/>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D468267C-0DD5-084E-467F-AEF7D0445B54}"/>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C3C47E76-9B7C-6EC6-D165-625BE9A39E9B}"/>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CA8A8B3C-02B8-D0BB-3E40-3502D681AF34}"/>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 name="Graphic 5">
              <a:extLst>
                <a:ext uri="{FF2B5EF4-FFF2-40B4-BE49-F238E27FC236}">
                  <a16:creationId xmlns:a16="http://schemas.microsoft.com/office/drawing/2014/main" id="{991B98D7-EA04-A13E-8E4B-5D20B16860C4}"/>
                </a:ext>
              </a:extLst>
            </p:cNvPr>
            <p:cNvGrpSpPr/>
            <p:nvPr/>
          </p:nvGrpSpPr>
          <p:grpSpPr>
            <a:xfrm rot="2104378">
              <a:off x="-6412178" y="232533"/>
              <a:ext cx="2239898" cy="2863531"/>
              <a:chOff x="4061078" y="1549502"/>
              <a:chExt cx="3873961" cy="4952549"/>
            </a:xfrm>
            <a:noFill/>
          </p:grpSpPr>
          <p:sp>
            <p:nvSpPr>
              <p:cNvPr id="9" name="Freeform: Shape 8">
                <a:extLst>
                  <a:ext uri="{FF2B5EF4-FFF2-40B4-BE49-F238E27FC236}">
                    <a16:creationId xmlns:a16="http://schemas.microsoft.com/office/drawing/2014/main" id="{23DC18B4-6ACA-2094-3DDD-9A4208AC3D67}"/>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B2DAE95A-447D-98B1-4611-4DC7E04ECF24}"/>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 name="Freeform: Shape 10">
                <a:extLst>
                  <a:ext uri="{FF2B5EF4-FFF2-40B4-BE49-F238E27FC236}">
                    <a16:creationId xmlns:a16="http://schemas.microsoft.com/office/drawing/2014/main" id="{6AFCF04F-8F36-79B1-6EBA-6DAABBCE421B}"/>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53460A8D-7E9D-E1F5-ADDE-A71928BA1865}"/>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DB919E7D-6DD7-89B9-9E0F-BBA7F43D7063}"/>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5D18DF27-CDD5-C89A-6B4D-C4767C36D1B8}"/>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649871F7-0DCF-95B2-6046-616B244971E3}"/>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265560D3-47A6-37A7-4213-C85DFE6B5E94}"/>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3979E234-9E6B-55DB-81B0-4C2D8A7F7A97}"/>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1437F787-C0F1-418B-0F81-03CE97110D54}"/>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CF0D0872-4F14-8A00-71F8-5B0217C16198}"/>
                  </a:ext>
                </a:extLst>
              </p:cNvPr>
              <p:cNvSpPr/>
              <p:nvPr/>
            </p:nvSpPr>
            <p:spPr>
              <a:xfrm>
                <a:off x="4159456" y="2289395"/>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4243213A-5650-592C-E759-1A0CAED41B65}"/>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grpSp>
        <p:nvGrpSpPr>
          <p:cNvPr id="66" name="Group 65">
            <a:extLst>
              <a:ext uri="{FF2B5EF4-FFF2-40B4-BE49-F238E27FC236}">
                <a16:creationId xmlns:a16="http://schemas.microsoft.com/office/drawing/2014/main" id="{F3C1DECF-8BA7-B398-7864-F05C19844596}"/>
              </a:ext>
              <a:ext uri="{C183D7F6-B498-43B3-948B-1728B52AA6E4}">
                <adec:decorative xmlns:adec="http://schemas.microsoft.com/office/drawing/2017/decorative" val="1"/>
              </a:ext>
            </a:extLst>
          </p:cNvPr>
          <p:cNvGrpSpPr/>
          <p:nvPr/>
        </p:nvGrpSpPr>
        <p:grpSpPr>
          <a:xfrm>
            <a:off x="581025" y="914400"/>
            <a:ext cx="11029950" cy="5098834"/>
            <a:chOff x="581025" y="914400"/>
            <a:chExt cx="11029950" cy="5098834"/>
          </a:xfrm>
        </p:grpSpPr>
        <p:sp>
          <p:nvSpPr>
            <p:cNvPr id="67" name="Rounded Rectangle 34">
              <a:extLst>
                <a:ext uri="{FF2B5EF4-FFF2-40B4-BE49-F238E27FC236}">
                  <a16:creationId xmlns:a16="http://schemas.microsoft.com/office/drawing/2014/main" id="{E0344440-225E-DC2D-988B-4CADF6531858}"/>
                </a:ext>
                <a:ext uri="{C183D7F6-B498-43B3-948B-1728B52AA6E4}">
                  <adec:decorative xmlns:adec="http://schemas.microsoft.com/office/drawing/2017/decorative" val="1"/>
                </a:ext>
              </a:extLst>
            </p:cNvPr>
            <p:cNvSpPr/>
            <p:nvPr/>
          </p:nvSpPr>
          <p:spPr bwMode="auto">
            <a:xfrm>
              <a:off x="581025" y="914400"/>
              <a:ext cx="11029950" cy="5098834"/>
            </a:xfrm>
            <a:prstGeom prst="roundRect">
              <a:avLst>
                <a:gd name="adj" fmla="val 6454"/>
              </a:avLst>
            </a:prstGeom>
            <a:solidFill>
              <a:schemeClr val="bg1">
                <a:alpha val="70000"/>
              </a:schemeClr>
            </a:solidFill>
            <a:ln w="19050">
              <a:solidFill>
                <a:schemeClr val="tx2">
                  <a:lumMod val="40000"/>
                  <a:lumOff val="60000"/>
                </a:schemeClr>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a:ln>
                  <a:noFill/>
                </a:ln>
                <a:solidFill>
                  <a:srgbClr val="225B61"/>
                </a:solidFill>
                <a:effectLst/>
                <a:uLnTx/>
                <a:uFillTx/>
                <a:latin typeface="Segoe Sans Text Semibold" pitchFamily="2" charset="0"/>
                <a:ea typeface="+mn-ea"/>
                <a:cs typeface="Segoe Sans Text Semibold" pitchFamily="2" charset="0"/>
              </a:endParaRPr>
            </a:p>
          </p:txBody>
        </p:sp>
        <p:grpSp>
          <p:nvGrpSpPr>
            <p:cNvPr id="68" name="Group 67">
              <a:extLst>
                <a:ext uri="{FF2B5EF4-FFF2-40B4-BE49-F238E27FC236}">
                  <a16:creationId xmlns:a16="http://schemas.microsoft.com/office/drawing/2014/main" id="{2122D0BF-1FF0-7A53-BEF1-CA661E12F6BD}"/>
                </a:ext>
                <a:ext uri="{C183D7F6-B498-43B3-948B-1728B52AA6E4}">
                  <adec:decorative xmlns:adec="http://schemas.microsoft.com/office/drawing/2017/decorative" val="1"/>
                </a:ext>
              </a:extLst>
            </p:cNvPr>
            <p:cNvGrpSpPr/>
            <p:nvPr/>
          </p:nvGrpSpPr>
          <p:grpSpPr>
            <a:xfrm>
              <a:off x="1500004" y="1917589"/>
              <a:ext cx="3092464" cy="3092456"/>
              <a:chOff x="879034" y="1346200"/>
              <a:chExt cx="3937016" cy="3937006"/>
            </a:xfrm>
          </p:grpSpPr>
          <p:sp>
            <p:nvSpPr>
              <p:cNvPr id="69" name="Oval 68">
                <a:extLst>
                  <a:ext uri="{FF2B5EF4-FFF2-40B4-BE49-F238E27FC236}">
                    <a16:creationId xmlns:a16="http://schemas.microsoft.com/office/drawing/2014/main" id="{63869460-699B-01B5-A8E6-256232030884}"/>
                  </a:ext>
                </a:extLst>
              </p:cNvPr>
              <p:cNvSpPr/>
              <p:nvPr/>
            </p:nvSpPr>
            <p:spPr>
              <a:xfrm>
                <a:off x="879034" y="1346200"/>
                <a:ext cx="3937016" cy="3937006"/>
              </a:xfrm>
              <a:prstGeom prst="ellipse">
                <a:avLst/>
              </a:prstGeom>
              <a:solidFill>
                <a:srgbClr val="FFFFFF"/>
              </a:solidFill>
              <a:ln>
                <a:solidFill>
                  <a:schemeClr val="tx2">
                    <a:lumMod val="40000"/>
                    <a:lumOff val="60000"/>
                  </a:schemeClr>
                </a:solid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IN" sz="2000" b="1" i="0" u="none" strike="noStrike" kern="1200" cap="none" spc="0" normalizeH="0" baseline="0" noProof="0">
                  <a:ln>
                    <a:noFill/>
                  </a:ln>
                  <a:solidFill>
                    <a:srgbClr val="225B61"/>
                  </a:solidFill>
                  <a:effectLst/>
                  <a:uLnTx/>
                  <a:uFillTx/>
                  <a:latin typeface="Segoe Sans Text Semibold" pitchFamily="2" charset="0"/>
                  <a:ea typeface="+mn-ea"/>
                  <a:cs typeface="Segoe Sans Text Semibold" pitchFamily="2" charset="0"/>
                </a:endParaRPr>
              </a:p>
            </p:txBody>
          </p:sp>
          <p:sp>
            <p:nvSpPr>
              <p:cNvPr id="70" name="Arc 69">
                <a:extLst>
                  <a:ext uri="{FF2B5EF4-FFF2-40B4-BE49-F238E27FC236}">
                    <a16:creationId xmlns:a16="http://schemas.microsoft.com/office/drawing/2014/main" id="{6096F7C1-1EA4-5BB3-75DA-461F9A8F841A}"/>
                  </a:ext>
                </a:extLst>
              </p:cNvPr>
              <p:cNvSpPr/>
              <p:nvPr/>
            </p:nvSpPr>
            <p:spPr>
              <a:xfrm rot="168970">
                <a:off x="1044135" y="1511299"/>
                <a:ext cx="3606815" cy="3606806"/>
              </a:xfrm>
              <a:prstGeom prst="arc">
                <a:avLst>
                  <a:gd name="adj1" fmla="val 16200000"/>
                  <a:gd name="adj2" fmla="val 13421563"/>
                </a:avLst>
              </a:prstGeom>
              <a:noFill/>
              <a:ln w="142875" cap="rnd">
                <a:solidFill>
                  <a:schemeClr val="tx2">
                    <a:lumMod val="40000"/>
                    <a:lumOff val="60000"/>
                  </a:schemeClr>
                </a:solid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IN" sz="1100" b="0" i="0" u="none" strike="noStrike" kern="1200" cap="none" spc="0" normalizeH="0" baseline="0" noProof="0">
                  <a:ln>
                    <a:noFill/>
                  </a:ln>
                  <a:solidFill>
                    <a:srgbClr val="225B61"/>
                  </a:solidFill>
                  <a:effectLst/>
                  <a:uLnTx/>
                  <a:uFillTx/>
                  <a:latin typeface="Segoe Sans Text Semibold" pitchFamily="2" charset="0"/>
                  <a:ea typeface="+mn-ea"/>
                  <a:cs typeface="Segoe Sans Text Semibold" pitchFamily="2" charset="0"/>
                </a:endParaRPr>
              </a:p>
            </p:txBody>
          </p:sp>
          <p:sp>
            <p:nvSpPr>
              <p:cNvPr id="71" name="Oval 70">
                <a:extLst>
                  <a:ext uri="{FF2B5EF4-FFF2-40B4-BE49-F238E27FC236}">
                    <a16:creationId xmlns:a16="http://schemas.microsoft.com/office/drawing/2014/main" id="{7C931B20-F1A4-B2CF-D621-5166A6D7D9E6}"/>
                  </a:ext>
                </a:extLst>
              </p:cNvPr>
              <p:cNvSpPr/>
              <p:nvPr/>
            </p:nvSpPr>
            <p:spPr>
              <a:xfrm>
                <a:off x="1221928" y="1689097"/>
                <a:ext cx="3251230" cy="3251222"/>
              </a:xfrm>
              <a:prstGeom prst="ellipse">
                <a:avLst/>
              </a:prstGeom>
              <a:solidFill>
                <a:srgbClr val="FFFFFF"/>
              </a:solidFill>
              <a:ln>
                <a:solidFill>
                  <a:schemeClr val="tx2">
                    <a:lumMod val="40000"/>
                    <a:lumOff val="60000"/>
                  </a:schemeClr>
                </a:solid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IN" sz="1100" b="0" i="0" u="none" strike="noStrike" kern="1200" cap="none" spc="0" normalizeH="0" baseline="0" noProof="0">
                  <a:ln>
                    <a:noFill/>
                  </a:ln>
                  <a:solidFill>
                    <a:srgbClr val="225B61"/>
                  </a:solidFill>
                  <a:effectLst/>
                  <a:uLnTx/>
                  <a:uFillTx/>
                  <a:latin typeface="Segoe Sans Text Semibold" pitchFamily="2" charset="0"/>
                  <a:ea typeface="+mn-ea"/>
                  <a:cs typeface="Segoe Sans Text Semibold" pitchFamily="2" charset="0"/>
                </a:endParaRPr>
              </a:p>
            </p:txBody>
          </p:sp>
        </p:grpSp>
      </p:grpSp>
      <p:sp>
        <p:nvSpPr>
          <p:cNvPr id="72" name="Text Placeholder 7">
            <a:extLst>
              <a:ext uri="{FF2B5EF4-FFF2-40B4-BE49-F238E27FC236}">
                <a16:creationId xmlns:a16="http://schemas.microsoft.com/office/drawing/2014/main" id="{8DE1A3FE-BDF3-B6EF-C229-42FC9D1C8B1A}"/>
              </a:ext>
            </a:extLst>
          </p:cNvPr>
          <p:cNvSpPr txBox="1">
            <a:spLocks noGrp="1"/>
          </p:cNvSpPr>
          <p:nvPr>
            <p:ph type="title" idx="4294967295"/>
          </p:nvPr>
        </p:nvSpPr>
        <p:spPr>
          <a:xfrm>
            <a:off x="1982589" y="2894431"/>
            <a:ext cx="2127296" cy="113877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3998" b="0" kern="1200" cap="none" spc="0" baseline="0">
                <a:ln w="3175">
                  <a:noFill/>
                </a:ln>
                <a:gradFill>
                  <a:gsLst>
                    <a:gs pos="0">
                      <a:srgbClr val="50E6FF"/>
                    </a:gs>
                    <a:gs pos="100000">
                      <a:srgbClr val="0078D4"/>
                    </a:gs>
                  </a:gsLst>
                  <a:lin ang="2400000" scaled="0"/>
                </a:gradFill>
                <a:effectLst/>
                <a:latin typeface="+mj-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400" b="1" i="0" u="none" strike="noStrike" kern="1200" cap="none" spc="0" normalizeH="0" baseline="0" noProof="0">
                <a:ln>
                  <a:noFill/>
                </a:ln>
                <a:gradFill flip="none" rotWithShape="1">
                  <a:gsLst>
                    <a:gs pos="100000">
                      <a:schemeClr val="accent5"/>
                    </a:gs>
                    <a:gs pos="0">
                      <a:schemeClr val="accent6"/>
                    </a:gs>
                  </a:gsLst>
                  <a:path path="circle">
                    <a:fillToRect l="100000" t="100000"/>
                  </a:path>
                  <a:tileRect r="-100000" b="-100000"/>
                </a:gradFill>
                <a:effectLst/>
                <a:uLnTx/>
                <a:uFillTx/>
                <a:latin typeface="+mn-lt"/>
                <a:ea typeface="+mn-ea"/>
                <a:cs typeface="Segoe Sans Text Semibold" pitchFamily="2" charset="0"/>
              </a:rPr>
              <a:t>80%</a:t>
            </a:r>
          </a:p>
        </p:txBody>
      </p:sp>
      <p:sp>
        <p:nvSpPr>
          <p:cNvPr id="73" name="Text Placeholder 14">
            <a:extLst>
              <a:ext uri="{FF2B5EF4-FFF2-40B4-BE49-F238E27FC236}">
                <a16:creationId xmlns:a16="http://schemas.microsoft.com/office/drawing/2014/main" id="{69D0541D-7169-159B-52E1-E9F58DC6E223}"/>
              </a:ext>
            </a:extLst>
          </p:cNvPr>
          <p:cNvSpPr txBox="1">
            <a:spLocks/>
          </p:cNvSpPr>
          <p:nvPr/>
        </p:nvSpPr>
        <p:spPr>
          <a:xfrm>
            <a:off x="5063855" y="2737520"/>
            <a:ext cx="6086167" cy="1477328"/>
          </a:xfrm>
          <a:prstGeom prst="rect">
            <a:avLst/>
          </a:prstGeom>
        </p:spPr>
        <p:txBody>
          <a:bodyPr vert="horz" wrap="square" lIns="0" tIns="0" rIns="0" bIns="0" rtlCol="0" anchor="t">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0" lang="en-US" sz="2800" b="0" i="0" u="none" strike="noStrike" kern="1200" cap="none" spc="-50" normalizeH="0" baseline="0" dirty="0" smtClean="0">
                <a:ln w="3175">
                  <a:noFill/>
                </a:ln>
                <a:gradFill>
                  <a:gsLst>
                    <a:gs pos="0">
                      <a:srgbClr val="FFFFFF"/>
                    </a:gs>
                    <a:gs pos="100000">
                      <a:srgbClr val="FFFFFF"/>
                    </a:gs>
                  </a:gsLst>
                  <a:lin ang="5400000" scaled="1"/>
                </a:gradFill>
                <a:effectLst/>
                <a:uLnTx/>
                <a:uFillTx/>
                <a:latin typeface="Segoe UI Semibold"/>
                <a:ea typeface="+mj-lt"/>
                <a:cs typeface="Segoe UI Semibold"/>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400">
                <a:solidFill>
                  <a:schemeClr val="tx1"/>
                </a:solidFill>
              </a:rPr>
              <a:t>The big problem of healthcare fields is that </a:t>
            </a:r>
            <a:r>
              <a:rPr lang="en-US" sz="2400" b="1">
                <a:solidFill>
                  <a:schemeClr val="tx1"/>
                </a:solidFill>
              </a:rPr>
              <a:t>about </a:t>
            </a:r>
            <a:r>
              <a:rPr lang="en-US" sz="2400" b="1">
                <a:solidFill>
                  <a:schemeClr val="accent6"/>
                </a:solidFill>
              </a:rPr>
              <a:t>80% of medical data </a:t>
            </a:r>
            <a:r>
              <a:rPr lang="en-US" sz="2400">
                <a:solidFill>
                  <a:schemeClr val="tx1"/>
                </a:solidFill>
              </a:rPr>
              <a:t>remains unstructured and untapped after it is created (e.g., text, image, signal, etc.)</a:t>
            </a:r>
            <a:endParaRPr kumimoji="0" lang="en-US" sz="3600" i="0" u="none" strike="noStrike" kern="1200" cap="none" spc="0" normalizeH="0" baseline="0" noProof="0">
              <a:ln w="3175">
                <a:noFill/>
              </a:ln>
              <a:solidFill>
                <a:schemeClr val="tx1"/>
              </a:solidFill>
              <a:effectLst/>
              <a:uLnTx/>
              <a:uFillTx/>
              <a:latin typeface="Segoe Sans Text"/>
              <a:cs typeface="Segoe Sans Text" pitchFamily="2" charset="0"/>
            </a:endParaRPr>
          </a:p>
        </p:txBody>
      </p:sp>
      <p:sp>
        <p:nvSpPr>
          <p:cNvPr id="74" name="Text Placeholder 13">
            <a:hlinkClick r:id="rId5"/>
            <a:extLst>
              <a:ext uri="{FF2B5EF4-FFF2-40B4-BE49-F238E27FC236}">
                <a16:creationId xmlns:a16="http://schemas.microsoft.com/office/drawing/2014/main" id="{47E4C982-A2D8-0B17-3B47-165FE9C95EB1}"/>
              </a:ext>
            </a:extLst>
          </p:cNvPr>
          <p:cNvSpPr>
            <a:spLocks noGrp="1"/>
          </p:cNvSpPr>
          <p:nvPr/>
        </p:nvSpPr>
        <p:spPr>
          <a:xfrm>
            <a:off x="674994" y="6372810"/>
            <a:ext cx="9326033" cy="172647"/>
          </a:xfrm>
          <a:prstGeom prst="rect">
            <a:avLst/>
          </a:prstGeom>
          <a:noFill/>
        </p:spPr>
        <p:txBody>
          <a:bodyPr vert="horz" wrap="square" lIns="0" tIns="0" rIns="0" bIns="0" rtlCol="0">
            <a:spAutoFit/>
          </a:bodyPr>
          <a:lstStyle>
            <a:lvl1pPr marL="0" marR="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sz="1122"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rPr>
              <a:t>Source: </a:t>
            </a:r>
            <a:r>
              <a:rPr lang="en-US" b="0" i="0">
                <a:solidFill>
                  <a:srgbClr val="333333"/>
                </a:solidFill>
                <a:effectLst/>
                <a:latin typeface="Source Sans Pro Web"/>
                <a:hlinkClick r:id="rId5"/>
              </a:rPr>
              <a:t>Healthcare Informatics Research, </a:t>
            </a:r>
            <a:r>
              <a:rPr lang="en-US" b="0" i="0" err="1">
                <a:solidFill>
                  <a:srgbClr val="333333"/>
                </a:solidFill>
                <a:effectLst/>
                <a:latin typeface="Source Sans Pro Web"/>
                <a:hlinkClick r:id="rId5"/>
              </a:rPr>
              <a:t>Chungnam</a:t>
            </a:r>
            <a:r>
              <a:rPr lang="en-US" b="0" i="0">
                <a:solidFill>
                  <a:srgbClr val="333333"/>
                </a:solidFill>
                <a:effectLst/>
                <a:latin typeface="Source Sans Pro Web"/>
                <a:hlinkClick r:id="rId5"/>
              </a:rPr>
              <a:t> National University, </a:t>
            </a:r>
            <a:endPar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77" name="Title 3">
            <a:extLst>
              <a:ext uri="{FF2B5EF4-FFF2-40B4-BE49-F238E27FC236}">
                <a16:creationId xmlns:a16="http://schemas.microsoft.com/office/drawing/2014/main" id="{7314D1EF-0AE7-4C55-7615-C72366B035F2}"/>
              </a:ext>
            </a:extLst>
          </p:cNvPr>
          <p:cNvSpPr txBox="1">
            <a:spLocks/>
          </p:cNvSpPr>
          <p:nvPr/>
        </p:nvSpPr>
        <p:spPr>
          <a:xfrm>
            <a:off x="2851997" y="211830"/>
            <a:ext cx="7667696" cy="70257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a:solidFill>
                  <a:schemeClr val="accent6"/>
                </a:solidFill>
              </a:rPr>
              <a:t>The Need for Knowledge Stores</a:t>
            </a:r>
          </a:p>
          <a:p>
            <a:endParaRPr lang="en-US">
              <a:solidFill>
                <a:schemeClr val="accent6"/>
              </a:solidFill>
            </a:endParaRPr>
          </a:p>
        </p:txBody>
      </p:sp>
    </p:spTree>
    <p:extLst>
      <p:ext uri="{BB962C8B-B14F-4D97-AF65-F5344CB8AC3E}">
        <p14:creationId xmlns:p14="http://schemas.microsoft.com/office/powerpoint/2010/main" val="9886117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BA6EE-99E3-CDAA-0690-F44E302AA512}"/>
            </a:ext>
          </a:extLst>
        </p:cNvPr>
        <p:cNvGrpSpPr/>
        <p:nvPr/>
      </p:nvGrpSpPr>
      <p:grpSpPr>
        <a:xfrm>
          <a:off x="0" y="0"/>
          <a:ext cx="0" cy="0"/>
          <a:chOff x="0" y="0"/>
          <a:chExt cx="0" cy="0"/>
        </a:xfrm>
      </p:grpSpPr>
      <p:sp>
        <p:nvSpPr>
          <p:cNvPr id="75" name="Rectangle 74">
            <a:extLst>
              <a:ext uri="{FF2B5EF4-FFF2-40B4-BE49-F238E27FC236}">
                <a16:creationId xmlns:a16="http://schemas.microsoft.com/office/drawing/2014/main" id="{0AEB21BF-045D-E467-C7CA-F6674B84C257}"/>
              </a:ext>
              <a:ext uri="{C183D7F6-B498-43B3-948B-1728B52AA6E4}">
                <adec:decorative xmlns:adec="http://schemas.microsoft.com/office/drawing/2017/decorative" val="1"/>
              </a:ext>
            </a:extLst>
          </p:cNvPr>
          <p:cNvSpPr/>
          <p:nvPr/>
        </p:nvSpPr>
        <p:spPr>
          <a:xfrm>
            <a:off x="-223678" y="0"/>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grpSp>
        <p:nvGrpSpPr>
          <p:cNvPr id="3" name="Group 2">
            <a:extLst>
              <a:ext uri="{FF2B5EF4-FFF2-40B4-BE49-F238E27FC236}">
                <a16:creationId xmlns:a16="http://schemas.microsoft.com/office/drawing/2014/main" id="{9A2D1C61-8BB6-E79C-39EF-29077012E528}"/>
              </a:ext>
              <a:ext uri="{C183D7F6-B498-43B3-948B-1728B52AA6E4}">
                <adec:decorative xmlns:adec="http://schemas.microsoft.com/office/drawing/2017/decorative" val="1"/>
              </a:ext>
            </a:extLst>
          </p:cNvPr>
          <p:cNvGrpSpPr/>
          <p:nvPr/>
        </p:nvGrpSpPr>
        <p:grpSpPr>
          <a:xfrm rot="19720801">
            <a:off x="1234528" y="-3183241"/>
            <a:ext cx="13298696" cy="12013754"/>
            <a:chOff x="-6806101" y="232531"/>
            <a:chExt cx="3322108" cy="3001123"/>
          </a:xfrm>
        </p:grpSpPr>
        <p:grpSp>
          <p:nvGrpSpPr>
            <p:cNvPr id="4" name="Group 3">
              <a:extLst>
                <a:ext uri="{FF2B5EF4-FFF2-40B4-BE49-F238E27FC236}">
                  <a16:creationId xmlns:a16="http://schemas.microsoft.com/office/drawing/2014/main" id="{6ACAAB77-F70C-F383-F99D-77BDB6521D51}"/>
                </a:ext>
              </a:extLst>
            </p:cNvPr>
            <p:cNvGrpSpPr/>
            <p:nvPr/>
          </p:nvGrpSpPr>
          <p:grpSpPr>
            <a:xfrm rot="15313653">
              <a:off x="-6654419" y="298465"/>
              <a:ext cx="2935188" cy="2935189"/>
              <a:chOff x="-13073550" y="260470"/>
              <a:chExt cx="10868115" cy="10868116"/>
            </a:xfrm>
            <a:solidFill>
              <a:schemeClr val="bg1">
                <a:lumMod val="85000"/>
              </a:schemeClr>
            </a:solidFill>
          </p:grpSpPr>
          <p:grpSp>
            <p:nvGrpSpPr>
              <p:cNvPr id="57" name="Group 56">
                <a:extLst>
                  <a:ext uri="{FF2B5EF4-FFF2-40B4-BE49-F238E27FC236}">
                    <a16:creationId xmlns:a16="http://schemas.microsoft.com/office/drawing/2014/main" id="{13BADFFC-743E-4B15-3188-67529F5086F7}"/>
                  </a:ext>
                </a:extLst>
              </p:cNvPr>
              <p:cNvGrpSpPr/>
              <p:nvPr/>
            </p:nvGrpSpPr>
            <p:grpSpPr>
              <a:xfrm>
                <a:off x="-13073550" y="3398292"/>
                <a:ext cx="10868115" cy="4592474"/>
                <a:chOff x="-13073550" y="3398292"/>
                <a:chExt cx="10868115" cy="4592474"/>
              </a:xfrm>
              <a:grpFill/>
            </p:grpSpPr>
            <p:pic>
              <p:nvPicPr>
                <p:cNvPr id="64" name="Graphic 63">
                  <a:extLst>
                    <a:ext uri="{FF2B5EF4-FFF2-40B4-BE49-F238E27FC236}">
                      <a16:creationId xmlns:a16="http://schemas.microsoft.com/office/drawing/2014/main" id="{DC449AB5-1895-DAFC-8893-229F92324A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64">
                  <a:extLst>
                    <a:ext uri="{FF2B5EF4-FFF2-40B4-BE49-F238E27FC236}">
                      <a16:creationId xmlns:a16="http://schemas.microsoft.com/office/drawing/2014/main" id="{7337C1BA-D227-F986-3643-BDC088C210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8" name="Group 57">
                <a:extLst>
                  <a:ext uri="{FF2B5EF4-FFF2-40B4-BE49-F238E27FC236}">
                    <a16:creationId xmlns:a16="http://schemas.microsoft.com/office/drawing/2014/main" id="{B9ACDF58-DB9B-16C4-F1DD-B78A2EF03470}"/>
                  </a:ext>
                </a:extLst>
              </p:cNvPr>
              <p:cNvGrpSpPr/>
              <p:nvPr/>
            </p:nvGrpSpPr>
            <p:grpSpPr>
              <a:xfrm rot="18000000">
                <a:off x="-13073550" y="3398292"/>
                <a:ext cx="10868115" cy="4592474"/>
                <a:chOff x="-13073550" y="3398292"/>
                <a:chExt cx="10868115" cy="4592474"/>
              </a:xfrm>
              <a:grpFill/>
            </p:grpSpPr>
            <p:pic>
              <p:nvPicPr>
                <p:cNvPr id="62" name="Graphic 61">
                  <a:extLst>
                    <a:ext uri="{FF2B5EF4-FFF2-40B4-BE49-F238E27FC236}">
                      <a16:creationId xmlns:a16="http://schemas.microsoft.com/office/drawing/2014/main" id="{DB48806B-CAAA-EEB1-7BD6-D59F5E1D3E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3" name="Graphic 62">
                  <a:extLst>
                    <a:ext uri="{FF2B5EF4-FFF2-40B4-BE49-F238E27FC236}">
                      <a16:creationId xmlns:a16="http://schemas.microsoft.com/office/drawing/2014/main" id="{EBAFB61F-6192-8A74-3142-704C5C0376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9" name="Group 58">
                <a:extLst>
                  <a:ext uri="{FF2B5EF4-FFF2-40B4-BE49-F238E27FC236}">
                    <a16:creationId xmlns:a16="http://schemas.microsoft.com/office/drawing/2014/main" id="{AA01025B-10B7-001C-0D9C-63158E83FF49}"/>
                  </a:ext>
                </a:extLst>
              </p:cNvPr>
              <p:cNvGrpSpPr/>
              <p:nvPr/>
            </p:nvGrpSpPr>
            <p:grpSpPr>
              <a:xfrm rot="3600000">
                <a:off x="-13073550" y="3398291"/>
                <a:ext cx="10868115" cy="4592474"/>
                <a:chOff x="-13073550" y="3398292"/>
                <a:chExt cx="10868115" cy="4592474"/>
              </a:xfrm>
              <a:grpFill/>
            </p:grpSpPr>
            <p:pic>
              <p:nvPicPr>
                <p:cNvPr id="60" name="Graphic 59">
                  <a:extLst>
                    <a:ext uri="{FF2B5EF4-FFF2-40B4-BE49-F238E27FC236}">
                      <a16:creationId xmlns:a16="http://schemas.microsoft.com/office/drawing/2014/main" id="{FF1CC68B-4D3B-D555-5D5C-DA1178DD23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1" name="Graphic 60">
                  <a:extLst>
                    <a:ext uri="{FF2B5EF4-FFF2-40B4-BE49-F238E27FC236}">
                      <a16:creationId xmlns:a16="http://schemas.microsoft.com/office/drawing/2014/main" id="{CB540AD0-1EAF-90C1-5A8B-E4CFB1DFCC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5" name="Graphic 5">
              <a:extLst>
                <a:ext uri="{FF2B5EF4-FFF2-40B4-BE49-F238E27FC236}">
                  <a16:creationId xmlns:a16="http://schemas.microsoft.com/office/drawing/2014/main" id="{F6700354-7447-605A-D125-20E62491FB0F}"/>
                </a:ext>
              </a:extLst>
            </p:cNvPr>
            <p:cNvGrpSpPr/>
            <p:nvPr/>
          </p:nvGrpSpPr>
          <p:grpSpPr>
            <a:xfrm rot="17096485">
              <a:off x="-6289091" y="799971"/>
              <a:ext cx="2039455" cy="2103885"/>
              <a:chOff x="4071312" y="2489702"/>
              <a:chExt cx="3527293" cy="3638722"/>
            </a:xfrm>
            <a:noFill/>
          </p:grpSpPr>
          <p:sp>
            <p:nvSpPr>
              <p:cNvPr id="45" name="Freeform: Shape 44">
                <a:extLst>
                  <a:ext uri="{FF2B5EF4-FFF2-40B4-BE49-F238E27FC236}">
                    <a16:creationId xmlns:a16="http://schemas.microsoft.com/office/drawing/2014/main" id="{5571E1B4-C0C3-80FE-3CA4-AEC9B756B300}"/>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17E3E6E4-FEFD-1398-EF20-2620A976D4C6}"/>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38848B23-A441-D1FD-F35D-A0759C5163E6}"/>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E78AA0E5-24FD-58BB-8CC2-2DD37A406B03}"/>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3A6F2955-5A24-2AB4-4047-98DBC39A0EF5}"/>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370F597E-A11E-6E17-44B2-4D0B366BFC8D}"/>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021CD65B-CE4D-784F-C0FA-A3C36BCCC43E}"/>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401BB005-611E-834E-0E68-1C6D1BA5B56D}"/>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F162020A-9E08-E29C-421B-0BD28A562AFA}"/>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8EBE2100-4346-C2A9-E10B-03DB74794E24}"/>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990AA0CA-CE6E-F546-0FC5-7A7AA4B018C3}"/>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FA661B8A-573D-2E64-D10B-FDE742C09A10}"/>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 name="Graphic 5">
              <a:extLst>
                <a:ext uri="{FF2B5EF4-FFF2-40B4-BE49-F238E27FC236}">
                  <a16:creationId xmlns:a16="http://schemas.microsoft.com/office/drawing/2014/main" id="{698254F0-5B43-4BC5-0889-FD8065D569A9}"/>
                </a:ext>
              </a:extLst>
            </p:cNvPr>
            <p:cNvGrpSpPr/>
            <p:nvPr/>
          </p:nvGrpSpPr>
          <p:grpSpPr>
            <a:xfrm rot="1530955">
              <a:off x="-6413599" y="569189"/>
              <a:ext cx="2476400" cy="2415487"/>
              <a:chOff x="4270587" y="2574268"/>
              <a:chExt cx="3544376" cy="3457192"/>
            </a:xfrm>
            <a:noFill/>
          </p:grpSpPr>
          <p:sp>
            <p:nvSpPr>
              <p:cNvPr id="33" name="Freeform: Shape 32">
                <a:extLst>
                  <a:ext uri="{FF2B5EF4-FFF2-40B4-BE49-F238E27FC236}">
                    <a16:creationId xmlns:a16="http://schemas.microsoft.com/office/drawing/2014/main" id="{2755B6D3-1D83-5EAC-BBB7-F27D17D641CF}"/>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29B6FD26-1E67-0F1C-BFB3-E08DE393E34F}"/>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8F769E9E-3474-B2FD-73BF-60ABFDCB7E99}"/>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387075FA-035A-6BD6-C5DB-07B5A7618D50}"/>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827E9379-E0F0-3B2E-2FF7-2404A7532131}"/>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E4730E03-6639-16F0-A1B8-362C339BD0AF}"/>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3EED5A11-81C5-28B4-6F27-6D3F88B50CA5}"/>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C1AB4ED0-4B91-03CB-F446-160036BB12C5}"/>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9E30C81C-747C-350F-66F9-8ADE5AC44BD6}"/>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A8AFBF2C-7A5A-43AD-3189-4E02ECF5829D}"/>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4CEF70DA-A369-20D8-7C06-2B559B83C658}"/>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3D2E267A-2E9F-F612-7BA5-96D91E414440}"/>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 name="Graphic 5">
              <a:extLst>
                <a:ext uri="{FF2B5EF4-FFF2-40B4-BE49-F238E27FC236}">
                  <a16:creationId xmlns:a16="http://schemas.microsoft.com/office/drawing/2014/main" id="{FB838C1A-68C3-7993-C7FA-270085D28554}"/>
                </a:ext>
              </a:extLst>
            </p:cNvPr>
            <p:cNvGrpSpPr/>
            <p:nvPr/>
          </p:nvGrpSpPr>
          <p:grpSpPr>
            <a:xfrm rot="493675">
              <a:off x="-6806101" y="683791"/>
              <a:ext cx="3322108" cy="2161678"/>
              <a:chOff x="3224705" y="2448010"/>
              <a:chExt cx="5745675" cy="3738674"/>
            </a:xfrm>
            <a:noFill/>
          </p:grpSpPr>
          <p:sp>
            <p:nvSpPr>
              <p:cNvPr id="21" name="Freeform: Shape 20">
                <a:extLst>
                  <a:ext uri="{FF2B5EF4-FFF2-40B4-BE49-F238E27FC236}">
                    <a16:creationId xmlns:a16="http://schemas.microsoft.com/office/drawing/2014/main" id="{0DC4D96E-D3BB-8CFC-38CA-7F822B953058}"/>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78A458A8-E2F3-44E6-C7F2-9CEAB8EA4D3C}"/>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AA2D33B7-167D-3D60-B2D2-CBC088566D74}"/>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D20131DC-8498-7F26-11C1-2179188CFF6F}"/>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D06DBA67-EAF2-5E30-8959-A1A21E4113DF}"/>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FD5F2622-90D9-1C56-2E88-5CABB49C413E}"/>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525A4ADB-3AD6-85AB-F33F-B2BCA999CCA9}"/>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862AD709-E5F2-80DD-6BD7-F6CCC5BF8807}"/>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5190B6EC-3F4B-8B16-CD92-DE7AABB3ADC5}"/>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0B27D496-87BC-0E83-94ED-7297B928BD81}"/>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B62A65DC-522D-2671-3AA7-1FDFB7B4C90B}"/>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E339C37A-C857-77EE-3DC1-E8D855BDE3FC}"/>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 name="Graphic 5">
              <a:extLst>
                <a:ext uri="{FF2B5EF4-FFF2-40B4-BE49-F238E27FC236}">
                  <a16:creationId xmlns:a16="http://schemas.microsoft.com/office/drawing/2014/main" id="{38CCE4F2-852F-3D68-007B-4F6875F71B34}"/>
                </a:ext>
              </a:extLst>
            </p:cNvPr>
            <p:cNvGrpSpPr/>
            <p:nvPr/>
          </p:nvGrpSpPr>
          <p:grpSpPr>
            <a:xfrm rot="2104378">
              <a:off x="-6412180" y="232531"/>
              <a:ext cx="2239898" cy="2863531"/>
              <a:chOff x="4061078" y="1549502"/>
              <a:chExt cx="3873961" cy="4952549"/>
            </a:xfrm>
            <a:noFill/>
          </p:grpSpPr>
          <p:sp>
            <p:nvSpPr>
              <p:cNvPr id="9" name="Freeform: Shape 8">
                <a:extLst>
                  <a:ext uri="{FF2B5EF4-FFF2-40B4-BE49-F238E27FC236}">
                    <a16:creationId xmlns:a16="http://schemas.microsoft.com/office/drawing/2014/main" id="{6B911F62-7436-42A9-3E35-E377E9174A45}"/>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85775B07-8162-2F83-5290-CC55F0C653EA}"/>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 name="Freeform: Shape 10">
                <a:extLst>
                  <a:ext uri="{FF2B5EF4-FFF2-40B4-BE49-F238E27FC236}">
                    <a16:creationId xmlns:a16="http://schemas.microsoft.com/office/drawing/2014/main" id="{0A059F6F-EE90-168C-84A0-14607FD929FD}"/>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457FCCB5-0F4C-DB04-3691-580032DCF169}"/>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BAB22655-34E2-9BE0-4305-269F586950E5}"/>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9F7A0F43-8C5A-2295-2547-6A36093395F7}"/>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6ED4E544-D993-EDA7-4A4C-FE35B5675182}"/>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BE89349F-F5C7-4A66-984A-2B1B2F7EB157}"/>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B07AA0E4-F675-B32A-ADD5-1CFC46201C1A}"/>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6DB1F803-C50C-58AB-6A16-4C3DE70C5092}"/>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065B3382-D95A-1E9B-7C34-46478A2D0A98}"/>
                  </a:ext>
                </a:extLst>
              </p:cNvPr>
              <p:cNvSpPr/>
              <p:nvPr/>
            </p:nvSpPr>
            <p:spPr>
              <a:xfrm>
                <a:off x="4159456" y="2289395"/>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9157FDC1-EC08-A2D3-7A58-1ED524BF223A}"/>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67" name="Rounded Rectangle 34">
            <a:extLst>
              <a:ext uri="{FF2B5EF4-FFF2-40B4-BE49-F238E27FC236}">
                <a16:creationId xmlns:a16="http://schemas.microsoft.com/office/drawing/2014/main" id="{9B9585CD-A164-34F0-7B06-EB3B505787D4}"/>
              </a:ext>
              <a:ext uri="{C183D7F6-B498-43B3-948B-1728B52AA6E4}">
                <adec:decorative xmlns:adec="http://schemas.microsoft.com/office/drawing/2017/decorative" val="1"/>
              </a:ext>
            </a:extLst>
          </p:cNvPr>
          <p:cNvSpPr/>
          <p:nvPr/>
        </p:nvSpPr>
        <p:spPr bwMode="auto">
          <a:xfrm>
            <a:off x="581025" y="914400"/>
            <a:ext cx="11029950" cy="5098834"/>
          </a:xfrm>
          <a:prstGeom prst="roundRect">
            <a:avLst>
              <a:gd name="adj" fmla="val 6454"/>
            </a:avLst>
          </a:prstGeom>
          <a:solidFill>
            <a:schemeClr val="bg1">
              <a:alpha val="70000"/>
            </a:schemeClr>
          </a:solidFill>
          <a:ln w="19050">
            <a:solidFill>
              <a:schemeClr val="tx2">
                <a:lumMod val="40000"/>
                <a:lumOff val="60000"/>
              </a:schemeClr>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 name="Title 3">
            <a:extLst>
              <a:ext uri="{FF2B5EF4-FFF2-40B4-BE49-F238E27FC236}">
                <a16:creationId xmlns:a16="http://schemas.microsoft.com/office/drawing/2014/main" id="{A599BBC1-30B2-28EB-01F5-6AB5F2E63389}"/>
              </a:ext>
            </a:extLst>
          </p:cNvPr>
          <p:cNvSpPr txBox="1">
            <a:spLocks/>
          </p:cNvSpPr>
          <p:nvPr/>
        </p:nvSpPr>
        <p:spPr>
          <a:xfrm>
            <a:off x="2843070" y="168281"/>
            <a:ext cx="7667696" cy="70257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a:solidFill>
                  <a:schemeClr val="accent6"/>
                </a:solidFill>
              </a:rPr>
              <a:t>The Need for Knowledge Stores</a:t>
            </a:r>
          </a:p>
          <a:p>
            <a:endParaRPr lang="en-US">
              <a:solidFill>
                <a:schemeClr val="accent6"/>
              </a:solidFill>
            </a:endParaRPr>
          </a:p>
        </p:txBody>
      </p:sp>
      <p:sp>
        <p:nvSpPr>
          <p:cNvPr id="77" name="Text Placeholder 6">
            <a:extLst>
              <a:ext uri="{FF2B5EF4-FFF2-40B4-BE49-F238E27FC236}">
                <a16:creationId xmlns:a16="http://schemas.microsoft.com/office/drawing/2014/main" id="{2B8B9DBD-B4ED-6455-81E7-D954B71AA39E}"/>
              </a:ext>
            </a:extLst>
          </p:cNvPr>
          <p:cNvSpPr txBox="1">
            <a:spLocks/>
          </p:cNvSpPr>
          <p:nvPr/>
        </p:nvSpPr>
        <p:spPr>
          <a:xfrm>
            <a:off x="2604441" y="4860686"/>
            <a:ext cx="2520950" cy="21544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 </a:t>
            </a:r>
          </a:p>
        </p:txBody>
      </p:sp>
      <p:sp>
        <p:nvSpPr>
          <p:cNvPr id="66" name="TextBox 65">
            <a:extLst>
              <a:ext uri="{FF2B5EF4-FFF2-40B4-BE49-F238E27FC236}">
                <a16:creationId xmlns:a16="http://schemas.microsoft.com/office/drawing/2014/main" id="{366E9EFD-199C-F5F9-B51A-4BC2D4494250}"/>
              </a:ext>
            </a:extLst>
          </p:cNvPr>
          <p:cNvSpPr txBox="1"/>
          <p:nvPr/>
        </p:nvSpPr>
        <p:spPr>
          <a:xfrm>
            <a:off x="3922308" y="974429"/>
            <a:ext cx="5213124" cy="584775"/>
          </a:xfrm>
          <a:prstGeom prst="rect">
            <a:avLst/>
          </a:prstGeom>
          <a:noFill/>
        </p:spPr>
        <p:txBody>
          <a:bodyPr wrap="square" lIns="0" tIns="0" rIns="0" bIns="0" rtlCol="0">
            <a:spAutoFit/>
          </a:bodyPr>
          <a:lstStyle/>
          <a:p>
            <a:r>
              <a:rPr lang="en-US" b="1">
                <a:solidFill>
                  <a:schemeClr val="tx2"/>
                </a:solidFill>
              </a:rPr>
              <a:t>The *New* Data Layer Needed in the Era of AI</a:t>
            </a:r>
          </a:p>
          <a:p>
            <a:pPr algn="l"/>
            <a:endParaRPr lang="en-US" sz="2000"/>
          </a:p>
        </p:txBody>
      </p:sp>
      <p:sp>
        <p:nvSpPr>
          <p:cNvPr id="70" name="!! Purple box">
            <a:extLst>
              <a:ext uri="{FF2B5EF4-FFF2-40B4-BE49-F238E27FC236}">
                <a16:creationId xmlns:a16="http://schemas.microsoft.com/office/drawing/2014/main" id="{B23C272A-8BF1-6D35-64D1-4457A85FC0AF}"/>
              </a:ext>
            </a:extLst>
          </p:cNvPr>
          <p:cNvSpPr txBox="1"/>
          <p:nvPr/>
        </p:nvSpPr>
        <p:spPr>
          <a:xfrm>
            <a:off x="4051298" y="2638962"/>
            <a:ext cx="1239474" cy="369332"/>
          </a:xfrm>
          <a:prstGeom prst="roundRect">
            <a:avLst>
              <a:gd name="adj" fmla="val 16667"/>
            </a:avLst>
          </a:prstGeom>
          <a:solidFill>
            <a:srgbClr val="C1DDE9"/>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1050" b="1" i="0" u="none" strike="noStrike" kern="1200" cap="none" spc="0" normalizeH="0" baseline="0" noProof="0">
                <a:ln>
                  <a:noFill/>
                </a:ln>
                <a:solidFill>
                  <a:srgbClr val="000000"/>
                </a:solidFill>
                <a:effectLst/>
                <a:uLnTx/>
                <a:uFillTx/>
                <a:latin typeface="Segoe Sans Text Semibold"/>
                <a:cs typeface="Segoe UI" pitchFamily="34" charset="0"/>
              </a:rPr>
              <a:t>RAG</a:t>
            </a:r>
          </a:p>
          <a:p>
            <a:pPr>
              <a:defRPr/>
            </a:pPr>
            <a:r>
              <a:rPr lang="en-US" sz="1050" b="1">
                <a:solidFill>
                  <a:srgbClr val="000000"/>
                </a:solidFill>
                <a:latin typeface="Segoe Sans Text Semibold"/>
              </a:rPr>
              <a:t>Apps</a:t>
            </a:r>
            <a:endParaRPr lang="en-US" sz="1050" b="1" i="0" u="none" strike="noStrike" kern="1200" cap="none" spc="0" normalizeH="0" baseline="0" noProof="0">
              <a:ln>
                <a:noFill/>
              </a:ln>
              <a:solidFill>
                <a:srgbClr val="000000"/>
              </a:solidFill>
              <a:effectLst/>
              <a:uLnTx/>
              <a:uFillTx/>
              <a:latin typeface="Segoe Sans Text Semibold"/>
              <a:cs typeface="Segoe UI" pitchFamily="34" charset="0"/>
            </a:endParaRPr>
          </a:p>
        </p:txBody>
      </p:sp>
      <p:sp>
        <p:nvSpPr>
          <p:cNvPr id="71" name="Rectangle: Rounded Corners 4">
            <a:extLst>
              <a:ext uri="{FF2B5EF4-FFF2-40B4-BE49-F238E27FC236}">
                <a16:creationId xmlns:a16="http://schemas.microsoft.com/office/drawing/2014/main" id="{52D834AD-C7B5-129D-4AFE-5DB0C458516F}"/>
              </a:ext>
              <a:ext uri="{C183D7F6-B498-43B3-948B-1728B52AA6E4}">
                <adec:decorative xmlns:adec="http://schemas.microsoft.com/office/drawing/2017/decorative" val="1"/>
              </a:ext>
            </a:extLst>
          </p:cNvPr>
          <p:cNvSpPr>
            <a:spLocks/>
          </p:cNvSpPr>
          <p:nvPr/>
        </p:nvSpPr>
        <p:spPr>
          <a:xfrm rot="5400000">
            <a:off x="6187274" y="633637"/>
            <a:ext cx="824271" cy="7248485"/>
          </a:xfrm>
          <a:prstGeom prst="roundRect">
            <a:avLst>
              <a:gd name="adj" fmla="val 11776"/>
            </a:avLst>
          </a:prstGeom>
          <a:solidFill>
            <a:schemeClr val="tx2">
              <a:lumMod val="25000"/>
              <a:lumOff val="75000"/>
              <a:alpha val="20000"/>
            </a:schemeClr>
          </a:solidFill>
          <a:ln>
            <a:noFill/>
            <a:headEnd type="none" w="med" len="med"/>
            <a:tailEnd type="none" w="med" len="med"/>
          </a:ln>
          <a:effectLst>
            <a:outerShdw blurRad="63500" algn="tl"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ptos"/>
              <a:ea typeface="+mn-ea"/>
              <a:cs typeface="+mn-cs"/>
            </a:endParaRPr>
          </a:p>
        </p:txBody>
      </p:sp>
      <p:cxnSp>
        <p:nvCxnSpPr>
          <p:cNvPr id="72" name="Elbow Connector 7200">
            <a:extLst>
              <a:ext uri="{FF2B5EF4-FFF2-40B4-BE49-F238E27FC236}">
                <a16:creationId xmlns:a16="http://schemas.microsoft.com/office/drawing/2014/main" id="{EE28F4E0-FC95-03C4-A95C-A740A5B84DCD}"/>
              </a:ext>
            </a:extLst>
          </p:cNvPr>
          <p:cNvCxnSpPr>
            <a:cxnSpLocks/>
          </p:cNvCxnSpPr>
          <p:nvPr/>
        </p:nvCxnSpPr>
        <p:spPr>
          <a:xfrm flipV="1">
            <a:off x="1927154" y="2156431"/>
            <a:ext cx="1716367" cy="1047888"/>
          </a:xfrm>
          <a:prstGeom prst="bentConnector3">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73" name="Picture Placeholder 23" descr="Profile image of maker.">
            <a:extLst>
              <a:ext uri="{FF2B5EF4-FFF2-40B4-BE49-F238E27FC236}">
                <a16:creationId xmlns:a16="http://schemas.microsoft.com/office/drawing/2014/main" id="{E338F692-4160-8769-F90F-04811796D5AD}"/>
              </a:ext>
            </a:extLst>
          </p:cNvPr>
          <p:cNvPicPr>
            <a:picLocks noChangeAspect="1"/>
          </p:cNvPicPr>
          <p:nvPr/>
        </p:nvPicPr>
        <p:blipFill>
          <a:blip r:embed="rId5"/>
          <a:srcRect/>
          <a:stretch/>
        </p:blipFill>
        <p:spPr>
          <a:xfrm>
            <a:off x="1227643" y="2878955"/>
            <a:ext cx="528299" cy="528299"/>
          </a:xfrm>
          <a:prstGeom prst="ellipse">
            <a:avLst/>
          </a:prstGeom>
          <a:ln>
            <a:noFill/>
          </a:ln>
        </p:spPr>
      </p:pic>
      <p:sp>
        <p:nvSpPr>
          <p:cNvPr id="74" name="Text Placeholder 8">
            <a:extLst>
              <a:ext uri="{FF2B5EF4-FFF2-40B4-BE49-F238E27FC236}">
                <a16:creationId xmlns:a16="http://schemas.microsoft.com/office/drawing/2014/main" id="{A4E066EA-A421-C45C-B2DB-500446248DBE}"/>
              </a:ext>
            </a:extLst>
          </p:cNvPr>
          <p:cNvSpPr txBox="1">
            <a:spLocks/>
          </p:cNvSpPr>
          <p:nvPr/>
        </p:nvSpPr>
        <p:spPr>
          <a:xfrm>
            <a:off x="989256" y="3455193"/>
            <a:ext cx="1128224" cy="15388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defRPr/>
            </a:pPr>
            <a:r>
              <a:rPr lang="en-US" sz="1000">
                <a:solidFill>
                  <a:srgbClr val="0A1B45"/>
                </a:solidFill>
                <a:latin typeface="Segoe UI Semibold"/>
                <a:cs typeface="Segoe UI"/>
              </a:rPr>
              <a:t>MD/Nurse</a:t>
            </a:r>
            <a:endPar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endParaRPr>
          </a:p>
        </p:txBody>
      </p:sp>
      <p:sp>
        <p:nvSpPr>
          <p:cNvPr id="78" name="Rectangle: Rounded Corners 2">
            <a:extLst>
              <a:ext uri="{FF2B5EF4-FFF2-40B4-BE49-F238E27FC236}">
                <a16:creationId xmlns:a16="http://schemas.microsoft.com/office/drawing/2014/main" id="{91BB81A7-A4B3-F172-CCC8-73CC7B542434}"/>
              </a:ext>
            </a:extLst>
          </p:cNvPr>
          <p:cNvSpPr/>
          <p:nvPr/>
        </p:nvSpPr>
        <p:spPr>
          <a:xfrm>
            <a:off x="4017045" y="1702948"/>
            <a:ext cx="4374397" cy="824270"/>
          </a:xfrm>
          <a:prstGeom prst="roundRect">
            <a:avLst/>
          </a:prstGeom>
          <a:solidFill>
            <a:srgbClr val="FFFFFF"/>
          </a:solidFill>
          <a:ln w="9525" cap="flat" cmpd="sng" algn="ctr">
            <a:solidFill>
              <a:schemeClr val="tx2">
                <a:lumMod val="50000"/>
                <a:lumOff val="50000"/>
              </a:schemeClr>
            </a:solid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80" name="Picture 4" descr="Semantic Kernel's new icon and the art of teamwork ...">
            <a:extLst>
              <a:ext uri="{FF2B5EF4-FFF2-40B4-BE49-F238E27FC236}">
                <a16:creationId xmlns:a16="http://schemas.microsoft.com/office/drawing/2014/main" id="{A956B510-117F-3530-C2D2-E8BF970866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6888" y="1850059"/>
            <a:ext cx="474285" cy="474285"/>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E956AB2F-E07A-5EBD-AA64-5BEAC18A8CB7}"/>
              </a:ext>
            </a:extLst>
          </p:cNvPr>
          <p:cNvSpPr txBox="1"/>
          <p:nvPr/>
        </p:nvSpPr>
        <p:spPr>
          <a:xfrm>
            <a:off x="7512244" y="1838616"/>
            <a:ext cx="743289"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AI Agent Service</a:t>
            </a:r>
          </a:p>
        </p:txBody>
      </p:sp>
      <p:pic>
        <p:nvPicPr>
          <p:cNvPr id="83" name="Picture 82" descr="A colorful hexagon with stars&#10;&#10;Description automatically generated">
            <a:extLst>
              <a:ext uri="{FF2B5EF4-FFF2-40B4-BE49-F238E27FC236}">
                <a16:creationId xmlns:a16="http://schemas.microsoft.com/office/drawing/2014/main" id="{AB293FA2-9648-E8A8-69B0-8A425824A8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6915" y="1834040"/>
            <a:ext cx="501163" cy="501163"/>
          </a:xfrm>
          <a:prstGeom prst="rect">
            <a:avLst/>
          </a:prstGeom>
        </p:spPr>
      </p:pic>
      <p:pic>
        <p:nvPicPr>
          <p:cNvPr id="84" name="Picture 83" descr="A blue square with a white star&#10;&#10;Description automatically generated">
            <a:extLst>
              <a:ext uri="{FF2B5EF4-FFF2-40B4-BE49-F238E27FC236}">
                <a16:creationId xmlns:a16="http://schemas.microsoft.com/office/drawing/2014/main" id="{EB5FB774-094A-A948-7D50-C115FA998D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2764" y="1810529"/>
            <a:ext cx="581426" cy="581426"/>
          </a:xfrm>
          <a:prstGeom prst="rect">
            <a:avLst/>
          </a:prstGeom>
        </p:spPr>
      </p:pic>
      <p:cxnSp>
        <p:nvCxnSpPr>
          <p:cNvPr id="85" name="Straight Connector 84">
            <a:extLst>
              <a:ext uri="{FF2B5EF4-FFF2-40B4-BE49-F238E27FC236}">
                <a16:creationId xmlns:a16="http://schemas.microsoft.com/office/drawing/2014/main" id="{5ED9EA10-3F49-E68E-FFEB-157534087F67}"/>
              </a:ext>
            </a:extLst>
          </p:cNvPr>
          <p:cNvCxnSpPr>
            <a:cxnSpLocks/>
          </p:cNvCxnSpPr>
          <p:nvPr/>
        </p:nvCxnSpPr>
        <p:spPr>
          <a:xfrm>
            <a:off x="5157721" y="2126091"/>
            <a:ext cx="640732" cy="0"/>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arrow" w="lg" len="med"/>
            <a:tailEnd type="arrow"/>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59D171F-2AE5-B67D-0CE9-B952523FFA72}"/>
              </a:ext>
            </a:extLst>
          </p:cNvPr>
          <p:cNvCxnSpPr>
            <a:cxnSpLocks/>
          </p:cNvCxnSpPr>
          <p:nvPr/>
        </p:nvCxnSpPr>
        <p:spPr>
          <a:xfrm>
            <a:off x="6403912" y="2115083"/>
            <a:ext cx="640732" cy="0"/>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arrow" w="lg" len="med"/>
            <a:tailEnd type="arrow"/>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CA784C5-C6C9-994B-8C95-06BB2AD1EB4F}"/>
              </a:ext>
            </a:extLst>
          </p:cNvPr>
          <p:cNvSpPr txBox="1"/>
          <p:nvPr/>
        </p:nvSpPr>
        <p:spPr>
          <a:xfrm>
            <a:off x="5642488" y="2277851"/>
            <a:ext cx="1490712"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Semantic kernel</a:t>
            </a:r>
          </a:p>
        </p:txBody>
      </p:sp>
      <p:sp>
        <p:nvSpPr>
          <p:cNvPr id="93" name="!! Purple box">
            <a:extLst>
              <a:ext uri="{FF2B5EF4-FFF2-40B4-BE49-F238E27FC236}">
                <a16:creationId xmlns:a16="http://schemas.microsoft.com/office/drawing/2014/main" id="{820AA45D-583D-E06E-9194-EC1B72D86962}"/>
              </a:ext>
            </a:extLst>
          </p:cNvPr>
          <p:cNvSpPr txBox="1"/>
          <p:nvPr/>
        </p:nvSpPr>
        <p:spPr>
          <a:xfrm>
            <a:off x="5568454" y="2647340"/>
            <a:ext cx="1239474" cy="369332"/>
          </a:xfrm>
          <a:prstGeom prst="roundRect">
            <a:avLst>
              <a:gd name="adj" fmla="val 16667"/>
            </a:avLst>
          </a:prstGeom>
          <a:solidFill>
            <a:srgbClr val="C1DDE9"/>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1050" b="1" i="0" u="none" strike="noStrike" kern="1200" cap="none" spc="0" normalizeH="0" baseline="0" noProof="0">
                <a:ln>
                  <a:noFill/>
                </a:ln>
                <a:solidFill>
                  <a:srgbClr val="000000"/>
                </a:solidFill>
                <a:effectLst/>
                <a:uLnTx/>
                <a:uFillTx/>
                <a:latin typeface="Segoe Sans Text Semibold"/>
                <a:cs typeface="Segoe UI" pitchFamily="34" charset="0"/>
              </a:rPr>
              <a:t>Agentic</a:t>
            </a:r>
            <a:r>
              <a:rPr lang="en-US" sz="1050" b="1" i="0" u="none" strike="noStrike" kern="1200" cap="none" spc="0" normalizeH="0" noProof="0">
                <a:ln>
                  <a:noFill/>
                </a:ln>
                <a:solidFill>
                  <a:srgbClr val="000000"/>
                </a:solidFill>
                <a:effectLst/>
                <a:uLnTx/>
                <a:uFillTx/>
                <a:latin typeface="Segoe Sans Text Semibold"/>
                <a:cs typeface="Segoe UI" pitchFamily="34" charset="0"/>
              </a:rPr>
              <a:t> RAG apps</a:t>
            </a:r>
            <a:endParaRPr lang="en-US" sz="1050" b="1" i="0" u="none" strike="noStrike" kern="1200" cap="none" spc="0" normalizeH="0" baseline="0" noProof="0">
              <a:ln>
                <a:noFill/>
              </a:ln>
              <a:solidFill>
                <a:srgbClr val="000000"/>
              </a:solidFill>
              <a:effectLst/>
              <a:uLnTx/>
              <a:uFillTx/>
              <a:latin typeface="Segoe Sans Text Semibold"/>
              <a:cs typeface="Segoe UI" pitchFamily="34" charset="0"/>
            </a:endParaRPr>
          </a:p>
        </p:txBody>
      </p:sp>
      <p:sp>
        <p:nvSpPr>
          <p:cNvPr id="94" name="!! Purple box">
            <a:extLst>
              <a:ext uri="{FF2B5EF4-FFF2-40B4-BE49-F238E27FC236}">
                <a16:creationId xmlns:a16="http://schemas.microsoft.com/office/drawing/2014/main" id="{810805BC-190C-59A4-139D-BDD78BC9DA3F}"/>
              </a:ext>
            </a:extLst>
          </p:cNvPr>
          <p:cNvSpPr txBox="1"/>
          <p:nvPr/>
        </p:nvSpPr>
        <p:spPr>
          <a:xfrm>
            <a:off x="7102617" y="2643419"/>
            <a:ext cx="1239474" cy="369332"/>
          </a:xfrm>
          <a:prstGeom prst="roundRect">
            <a:avLst>
              <a:gd name="adj" fmla="val 16667"/>
            </a:avLst>
          </a:prstGeom>
          <a:solidFill>
            <a:srgbClr val="C1DDE9"/>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1050" b="1">
                <a:solidFill>
                  <a:srgbClr val="000000"/>
                </a:solidFill>
                <a:latin typeface="Segoe Sans Text Semibold"/>
              </a:rPr>
              <a:t>Revenue Lifecycle AI</a:t>
            </a:r>
            <a:endParaRPr lang="en-US" sz="1050" b="1" i="0" u="none" strike="noStrike" kern="1200" cap="none" spc="0" normalizeH="0" baseline="0" noProof="0">
              <a:ln>
                <a:noFill/>
              </a:ln>
              <a:solidFill>
                <a:srgbClr val="000000"/>
              </a:solidFill>
              <a:effectLst/>
              <a:uLnTx/>
              <a:uFillTx/>
              <a:latin typeface="Segoe Sans Text Semibold"/>
              <a:cs typeface="Segoe UI" pitchFamily="34" charset="0"/>
            </a:endParaRPr>
          </a:p>
        </p:txBody>
      </p:sp>
      <p:sp>
        <p:nvSpPr>
          <p:cNvPr id="95" name="TextBox 94">
            <a:extLst>
              <a:ext uri="{FF2B5EF4-FFF2-40B4-BE49-F238E27FC236}">
                <a16:creationId xmlns:a16="http://schemas.microsoft.com/office/drawing/2014/main" id="{A3B2BCA4-0715-3B6D-7655-F6B3647747DA}"/>
              </a:ext>
            </a:extLst>
          </p:cNvPr>
          <p:cNvSpPr txBox="1"/>
          <p:nvPr/>
        </p:nvSpPr>
        <p:spPr>
          <a:xfrm>
            <a:off x="4076657" y="1936227"/>
            <a:ext cx="74328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OpenAI</a:t>
            </a:r>
          </a:p>
        </p:txBody>
      </p:sp>
      <p:sp>
        <p:nvSpPr>
          <p:cNvPr id="96" name="TextBox 95">
            <a:extLst>
              <a:ext uri="{FF2B5EF4-FFF2-40B4-BE49-F238E27FC236}">
                <a16:creationId xmlns:a16="http://schemas.microsoft.com/office/drawing/2014/main" id="{5638130B-EA45-7927-3A96-5C221B229B29}"/>
              </a:ext>
            </a:extLst>
          </p:cNvPr>
          <p:cNvSpPr txBox="1"/>
          <p:nvPr/>
        </p:nvSpPr>
        <p:spPr>
          <a:xfrm>
            <a:off x="5629513" y="1414457"/>
            <a:ext cx="5213124" cy="246221"/>
          </a:xfrm>
          <a:prstGeom prst="rect">
            <a:avLst/>
          </a:prstGeom>
          <a:noFill/>
        </p:spPr>
        <p:txBody>
          <a:bodyPr wrap="square" lIns="0" tIns="0" rIns="0" bIns="0" rtlCol="0">
            <a:spAutoFit/>
          </a:bodyPr>
          <a:lstStyle/>
          <a:p>
            <a:pPr algn="l"/>
            <a:r>
              <a:rPr lang="en-US" sz="1600" i="1">
                <a:solidFill>
                  <a:schemeClr val="accent6"/>
                </a:solidFill>
              </a:rPr>
              <a:t>AI Apps</a:t>
            </a:r>
          </a:p>
        </p:txBody>
      </p:sp>
      <p:cxnSp>
        <p:nvCxnSpPr>
          <p:cNvPr id="98" name="Straight Connector 97">
            <a:extLst>
              <a:ext uri="{FF2B5EF4-FFF2-40B4-BE49-F238E27FC236}">
                <a16:creationId xmlns:a16="http://schemas.microsoft.com/office/drawing/2014/main" id="{B800F92E-CD47-7AD9-42C6-7458ED5AAC56}"/>
              </a:ext>
            </a:extLst>
          </p:cNvPr>
          <p:cNvCxnSpPr>
            <a:cxnSpLocks/>
          </p:cNvCxnSpPr>
          <p:nvPr/>
        </p:nvCxnSpPr>
        <p:spPr>
          <a:xfrm flipV="1">
            <a:off x="6177667" y="3142260"/>
            <a:ext cx="0" cy="348412"/>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arrow" w="lg" len="med"/>
            <a:tailEnd type="arrow"/>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C3064538-C373-3620-2826-912EF90BF009}"/>
              </a:ext>
            </a:extLst>
          </p:cNvPr>
          <p:cNvSpPr txBox="1"/>
          <p:nvPr/>
        </p:nvSpPr>
        <p:spPr>
          <a:xfrm>
            <a:off x="6528870" y="3978309"/>
            <a:ext cx="614766"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AI Search</a:t>
            </a:r>
          </a:p>
        </p:txBody>
      </p:sp>
      <p:pic>
        <p:nvPicPr>
          <p:cNvPr id="104" name="Picture 6" descr="Pricing - Azure AI Search | Microsoft Azure">
            <a:extLst>
              <a:ext uri="{FF2B5EF4-FFF2-40B4-BE49-F238E27FC236}">
                <a16:creationId xmlns:a16="http://schemas.microsoft.com/office/drawing/2014/main" id="{560AA900-2378-12DA-362A-4C379E4BA0A2}"/>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30112" y="3997895"/>
            <a:ext cx="977816" cy="514142"/>
          </a:xfrm>
          <a:prstGeom prst="rect">
            <a:avLst/>
          </a:prstGeom>
          <a:noFill/>
          <a:extLst>
            <a:ext uri="{909E8E84-426E-40DD-AFC4-6F175D3DCCD1}">
              <a14:hiddenFill xmlns:a14="http://schemas.microsoft.com/office/drawing/2010/main">
                <a:solidFill>
                  <a:srgbClr val="FFFFFF"/>
                </a:solidFill>
              </a14:hiddenFill>
            </a:ext>
          </a:extLst>
        </p:spPr>
      </p:pic>
      <p:sp>
        <p:nvSpPr>
          <p:cNvPr id="105" name="!! Purple box">
            <a:extLst>
              <a:ext uri="{FF2B5EF4-FFF2-40B4-BE49-F238E27FC236}">
                <a16:creationId xmlns:a16="http://schemas.microsoft.com/office/drawing/2014/main" id="{5D93C27C-D8C1-4D40-67D8-8CD6F04042BC}"/>
              </a:ext>
            </a:extLst>
          </p:cNvPr>
          <p:cNvSpPr txBox="1"/>
          <p:nvPr/>
        </p:nvSpPr>
        <p:spPr>
          <a:xfrm>
            <a:off x="7363802" y="4045763"/>
            <a:ext cx="1115964" cy="367229"/>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Doctor’s Notes Index</a:t>
            </a:r>
          </a:p>
        </p:txBody>
      </p:sp>
      <p:sp>
        <p:nvSpPr>
          <p:cNvPr id="106" name="TextBox 105">
            <a:extLst>
              <a:ext uri="{FF2B5EF4-FFF2-40B4-BE49-F238E27FC236}">
                <a16:creationId xmlns:a16="http://schemas.microsoft.com/office/drawing/2014/main" id="{DF2A389F-9F4D-DC63-2829-612CF5BF61FD}"/>
              </a:ext>
            </a:extLst>
          </p:cNvPr>
          <p:cNvSpPr txBox="1"/>
          <p:nvPr/>
        </p:nvSpPr>
        <p:spPr>
          <a:xfrm>
            <a:off x="5440154" y="3505816"/>
            <a:ext cx="5213124" cy="246221"/>
          </a:xfrm>
          <a:prstGeom prst="rect">
            <a:avLst/>
          </a:prstGeom>
          <a:noFill/>
        </p:spPr>
        <p:txBody>
          <a:bodyPr wrap="square" lIns="0" tIns="0" rIns="0" bIns="0" rtlCol="0">
            <a:spAutoFit/>
          </a:bodyPr>
          <a:lstStyle/>
          <a:p>
            <a:pPr algn="l"/>
            <a:r>
              <a:rPr lang="en-US" sz="1600" i="1">
                <a:solidFill>
                  <a:schemeClr val="accent6"/>
                </a:solidFill>
              </a:rPr>
              <a:t>Knowledge Store</a:t>
            </a:r>
          </a:p>
        </p:txBody>
      </p:sp>
      <p:sp>
        <p:nvSpPr>
          <p:cNvPr id="69" name="!! Purple box">
            <a:extLst>
              <a:ext uri="{FF2B5EF4-FFF2-40B4-BE49-F238E27FC236}">
                <a16:creationId xmlns:a16="http://schemas.microsoft.com/office/drawing/2014/main" id="{8EF4FB7E-59F7-0FE3-2DF1-70B8748DBEF1}"/>
              </a:ext>
            </a:extLst>
          </p:cNvPr>
          <p:cNvSpPr txBox="1"/>
          <p:nvPr/>
        </p:nvSpPr>
        <p:spPr>
          <a:xfrm>
            <a:off x="4586208" y="4025066"/>
            <a:ext cx="1115964" cy="367229"/>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Radiology</a:t>
            </a:r>
          </a:p>
          <a:p>
            <a:pPr marL="0" marR="0" lvl="0" indent="0" algn="ctr" defTabSz="914102" rtl="0" eaLnBrk="1" fontAlgn="base" latinLnBrk="0" hangingPunct="1">
              <a:lnSpc>
                <a:spcPct val="100000"/>
              </a:lnSpc>
              <a:spcBef>
                <a:spcPct val="0"/>
              </a:spcBef>
              <a:spcAft>
                <a:spcPct val="0"/>
              </a:spcAft>
              <a:buClrTx/>
              <a:buSzTx/>
              <a:buFontTx/>
              <a:buNone/>
              <a:tabLst/>
              <a:defRPr/>
            </a:pPr>
            <a:r>
              <a:rPr lang="en-US" sz="1000" b="1">
                <a:latin typeface="Segoe Sans Text Semibold"/>
              </a:rPr>
              <a:t>Index</a:t>
            </a: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sp>
        <p:nvSpPr>
          <p:cNvPr id="107" name="!! Purple box">
            <a:extLst>
              <a:ext uri="{FF2B5EF4-FFF2-40B4-BE49-F238E27FC236}">
                <a16:creationId xmlns:a16="http://schemas.microsoft.com/office/drawing/2014/main" id="{115937C8-D470-1168-C6F3-E8A81514ED11}"/>
              </a:ext>
            </a:extLst>
          </p:cNvPr>
          <p:cNvSpPr txBox="1"/>
          <p:nvPr/>
        </p:nvSpPr>
        <p:spPr>
          <a:xfrm>
            <a:off x="3239288" y="4024371"/>
            <a:ext cx="1115964" cy="367229"/>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Pathology</a:t>
            </a:r>
          </a:p>
          <a:p>
            <a:pPr marL="0" marR="0" lvl="0" indent="0" algn="ctr" defTabSz="914102" rtl="0" eaLnBrk="1" fontAlgn="base" latinLnBrk="0" hangingPunct="1">
              <a:lnSpc>
                <a:spcPct val="100000"/>
              </a:lnSpc>
              <a:spcBef>
                <a:spcPct val="0"/>
              </a:spcBef>
              <a:spcAft>
                <a:spcPct val="0"/>
              </a:spcAft>
              <a:buClrTx/>
              <a:buSzTx/>
              <a:buFontTx/>
              <a:buNone/>
              <a:tabLst/>
              <a:defRPr/>
            </a:pPr>
            <a:r>
              <a:rPr lang="en-US" sz="1000" b="1">
                <a:latin typeface="Segoe Sans Text Semibold"/>
              </a:rPr>
              <a:t>Index</a:t>
            </a: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sp>
        <p:nvSpPr>
          <p:cNvPr id="109" name="!! Purple box">
            <a:extLst>
              <a:ext uri="{FF2B5EF4-FFF2-40B4-BE49-F238E27FC236}">
                <a16:creationId xmlns:a16="http://schemas.microsoft.com/office/drawing/2014/main" id="{EAF12B5C-42EC-0B45-72F5-6A1266BB5B96}"/>
              </a:ext>
            </a:extLst>
          </p:cNvPr>
          <p:cNvSpPr txBox="1"/>
          <p:nvPr/>
        </p:nvSpPr>
        <p:spPr>
          <a:xfrm>
            <a:off x="8719630" y="4024371"/>
            <a:ext cx="1115964" cy="367229"/>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Policies</a:t>
            </a:r>
            <a:r>
              <a:rPr kumimoji="0" lang="en-US" sz="1000" b="1" i="0" u="none" strike="noStrike" kern="1200" cap="none" spc="0" normalizeH="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 </a:t>
            </a: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Index</a:t>
            </a:r>
          </a:p>
        </p:txBody>
      </p:sp>
      <p:cxnSp>
        <p:nvCxnSpPr>
          <p:cNvPr id="110" name="Elbow Connector 7200">
            <a:extLst>
              <a:ext uri="{FF2B5EF4-FFF2-40B4-BE49-F238E27FC236}">
                <a16:creationId xmlns:a16="http://schemas.microsoft.com/office/drawing/2014/main" id="{B4B7C0BA-D951-7AA6-64E6-BB5E62775E87}"/>
              </a:ext>
            </a:extLst>
          </p:cNvPr>
          <p:cNvCxnSpPr>
            <a:cxnSpLocks/>
          </p:cNvCxnSpPr>
          <p:nvPr/>
        </p:nvCxnSpPr>
        <p:spPr>
          <a:xfrm flipV="1">
            <a:off x="8485676" y="1999232"/>
            <a:ext cx="1015212" cy="349827"/>
          </a:xfrm>
          <a:prstGeom prst="bentConnector3">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111" name="Picture 110">
            <a:extLst>
              <a:ext uri="{FF2B5EF4-FFF2-40B4-BE49-F238E27FC236}">
                <a16:creationId xmlns:a16="http://schemas.microsoft.com/office/drawing/2014/main" id="{0AF1247E-65E8-4ECF-4303-EDC09FCD8628}"/>
              </a:ext>
            </a:extLst>
          </p:cNvPr>
          <p:cNvPicPr>
            <a:picLocks noChangeAspect="1"/>
          </p:cNvPicPr>
          <p:nvPr/>
        </p:nvPicPr>
        <p:blipFill>
          <a:blip r:embed="rId10"/>
          <a:stretch>
            <a:fillRect/>
          </a:stretch>
        </p:blipFill>
        <p:spPr>
          <a:xfrm>
            <a:off x="9628989" y="1596721"/>
            <a:ext cx="1586979" cy="861774"/>
          </a:xfrm>
          <a:prstGeom prst="rect">
            <a:avLst/>
          </a:prstGeom>
        </p:spPr>
      </p:pic>
      <p:sp>
        <p:nvSpPr>
          <p:cNvPr id="113" name="TextBox 112">
            <a:extLst>
              <a:ext uri="{FF2B5EF4-FFF2-40B4-BE49-F238E27FC236}">
                <a16:creationId xmlns:a16="http://schemas.microsoft.com/office/drawing/2014/main" id="{E16033B1-B5DD-EEEB-B0E7-A28A6B6DB515}"/>
              </a:ext>
            </a:extLst>
          </p:cNvPr>
          <p:cNvSpPr txBox="1"/>
          <p:nvPr/>
        </p:nvSpPr>
        <p:spPr>
          <a:xfrm>
            <a:off x="9772733" y="1365863"/>
            <a:ext cx="1490712"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Chat With Your Data</a:t>
            </a:r>
          </a:p>
        </p:txBody>
      </p:sp>
      <p:pic>
        <p:nvPicPr>
          <p:cNvPr id="115" name="Picture 114">
            <a:extLst>
              <a:ext uri="{FF2B5EF4-FFF2-40B4-BE49-F238E27FC236}">
                <a16:creationId xmlns:a16="http://schemas.microsoft.com/office/drawing/2014/main" id="{76F10D52-F0C1-25C0-4EC8-0CC86A38D0D9}"/>
              </a:ext>
            </a:extLst>
          </p:cNvPr>
          <p:cNvPicPr>
            <a:picLocks noChangeAspect="1"/>
          </p:cNvPicPr>
          <p:nvPr/>
        </p:nvPicPr>
        <p:blipFill>
          <a:blip r:embed="rId11"/>
          <a:stretch>
            <a:fillRect/>
          </a:stretch>
        </p:blipFill>
        <p:spPr>
          <a:xfrm>
            <a:off x="4830725" y="5109584"/>
            <a:ext cx="1037798" cy="655093"/>
          </a:xfrm>
          <a:prstGeom prst="rect">
            <a:avLst/>
          </a:prstGeom>
        </p:spPr>
      </p:pic>
      <p:cxnSp>
        <p:nvCxnSpPr>
          <p:cNvPr id="116" name="Elbow Connector 7200">
            <a:extLst>
              <a:ext uri="{FF2B5EF4-FFF2-40B4-BE49-F238E27FC236}">
                <a16:creationId xmlns:a16="http://schemas.microsoft.com/office/drawing/2014/main" id="{B4518CB4-14DA-0ABD-FAF8-98D14D46BE08}"/>
              </a:ext>
            </a:extLst>
          </p:cNvPr>
          <p:cNvCxnSpPr>
            <a:cxnSpLocks/>
          </p:cNvCxnSpPr>
          <p:nvPr/>
        </p:nvCxnSpPr>
        <p:spPr>
          <a:xfrm rot="5400000" flipH="1" flipV="1">
            <a:off x="5058039" y="4843398"/>
            <a:ext cx="368408" cy="97057"/>
          </a:xfrm>
          <a:prstGeom prst="bentConnector3">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119" name="Picture 118">
            <a:extLst>
              <a:ext uri="{FF2B5EF4-FFF2-40B4-BE49-F238E27FC236}">
                <a16:creationId xmlns:a16="http://schemas.microsoft.com/office/drawing/2014/main" id="{FE4AF5EA-EBD2-61D8-ABC8-A03436DB6F9C}"/>
              </a:ext>
            </a:extLst>
          </p:cNvPr>
          <p:cNvPicPr>
            <a:picLocks noChangeAspect="1"/>
          </p:cNvPicPr>
          <p:nvPr/>
        </p:nvPicPr>
        <p:blipFill>
          <a:blip r:embed="rId12"/>
          <a:stretch>
            <a:fillRect/>
          </a:stretch>
        </p:blipFill>
        <p:spPr>
          <a:xfrm>
            <a:off x="3261341" y="5067100"/>
            <a:ext cx="1071858" cy="690610"/>
          </a:xfrm>
          <a:prstGeom prst="rect">
            <a:avLst/>
          </a:prstGeom>
        </p:spPr>
      </p:pic>
      <p:cxnSp>
        <p:nvCxnSpPr>
          <p:cNvPr id="120" name="Elbow Connector 7200">
            <a:extLst>
              <a:ext uri="{FF2B5EF4-FFF2-40B4-BE49-F238E27FC236}">
                <a16:creationId xmlns:a16="http://schemas.microsoft.com/office/drawing/2014/main" id="{891A72A0-0A98-A80C-0E47-4B6CB6C8632A}"/>
              </a:ext>
            </a:extLst>
          </p:cNvPr>
          <p:cNvCxnSpPr>
            <a:cxnSpLocks/>
          </p:cNvCxnSpPr>
          <p:nvPr/>
        </p:nvCxnSpPr>
        <p:spPr>
          <a:xfrm rot="5400000" flipH="1" flipV="1">
            <a:off x="3676513" y="4817307"/>
            <a:ext cx="357263" cy="115749"/>
          </a:xfrm>
          <a:prstGeom prst="bentConnector3">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794D9483-3D74-B60A-7911-0C45E562700F}"/>
              </a:ext>
            </a:extLst>
          </p:cNvPr>
          <p:cNvSpPr txBox="1"/>
          <p:nvPr/>
        </p:nvSpPr>
        <p:spPr>
          <a:xfrm>
            <a:off x="3271689" y="5725087"/>
            <a:ext cx="1490712"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Pathology Report</a:t>
            </a:r>
          </a:p>
        </p:txBody>
      </p:sp>
      <p:sp>
        <p:nvSpPr>
          <p:cNvPr id="122" name="TextBox 121">
            <a:extLst>
              <a:ext uri="{FF2B5EF4-FFF2-40B4-BE49-F238E27FC236}">
                <a16:creationId xmlns:a16="http://schemas.microsoft.com/office/drawing/2014/main" id="{679C43FB-62BC-5A25-E1EA-78D663F4D465}"/>
              </a:ext>
            </a:extLst>
          </p:cNvPr>
          <p:cNvSpPr txBox="1"/>
          <p:nvPr/>
        </p:nvSpPr>
        <p:spPr>
          <a:xfrm>
            <a:off x="4913200" y="5734618"/>
            <a:ext cx="1490712"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Xray's Report</a:t>
            </a:r>
          </a:p>
        </p:txBody>
      </p:sp>
      <p:pic>
        <p:nvPicPr>
          <p:cNvPr id="127" name="Picture 126">
            <a:extLst>
              <a:ext uri="{FF2B5EF4-FFF2-40B4-BE49-F238E27FC236}">
                <a16:creationId xmlns:a16="http://schemas.microsoft.com/office/drawing/2014/main" id="{09CCC62A-99E4-AE82-64CD-D24FE97A443B}"/>
              </a:ext>
            </a:extLst>
          </p:cNvPr>
          <p:cNvPicPr>
            <a:picLocks noChangeAspect="1"/>
          </p:cNvPicPr>
          <p:nvPr/>
        </p:nvPicPr>
        <p:blipFill>
          <a:blip r:embed="rId13"/>
          <a:stretch>
            <a:fillRect/>
          </a:stretch>
        </p:blipFill>
        <p:spPr>
          <a:xfrm>
            <a:off x="7549444" y="5001109"/>
            <a:ext cx="826602" cy="764778"/>
          </a:xfrm>
          <a:prstGeom prst="rect">
            <a:avLst/>
          </a:prstGeom>
        </p:spPr>
      </p:pic>
      <p:sp>
        <p:nvSpPr>
          <p:cNvPr id="128" name="TextBox 127">
            <a:extLst>
              <a:ext uri="{FF2B5EF4-FFF2-40B4-BE49-F238E27FC236}">
                <a16:creationId xmlns:a16="http://schemas.microsoft.com/office/drawing/2014/main" id="{7E1DB0DA-1966-E4DB-AA9A-780E996B7377}"/>
              </a:ext>
            </a:extLst>
          </p:cNvPr>
          <p:cNvSpPr txBox="1"/>
          <p:nvPr/>
        </p:nvSpPr>
        <p:spPr>
          <a:xfrm>
            <a:off x="7363802" y="5774901"/>
            <a:ext cx="1490712"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Doctor’s Clinical Notes</a:t>
            </a:r>
          </a:p>
        </p:txBody>
      </p:sp>
      <p:cxnSp>
        <p:nvCxnSpPr>
          <p:cNvPr id="129" name="Elbow Connector 7200">
            <a:extLst>
              <a:ext uri="{FF2B5EF4-FFF2-40B4-BE49-F238E27FC236}">
                <a16:creationId xmlns:a16="http://schemas.microsoft.com/office/drawing/2014/main" id="{4130865B-6C9D-F53F-AA42-8FBE2909D5E7}"/>
              </a:ext>
            </a:extLst>
          </p:cNvPr>
          <p:cNvCxnSpPr>
            <a:cxnSpLocks/>
          </p:cNvCxnSpPr>
          <p:nvPr/>
        </p:nvCxnSpPr>
        <p:spPr>
          <a:xfrm rot="5400000" flipH="1" flipV="1">
            <a:off x="7786109" y="4771924"/>
            <a:ext cx="368408" cy="97057"/>
          </a:xfrm>
          <a:prstGeom prst="bentConnector3">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131" name="Picture 130">
            <a:extLst>
              <a:ext uri="{FF2B5EF4-FFF2-40B4-BE49-F238E27FC236}">
                <a16:creationId xmlns:a16="http://schemas.microsoft.com/office/drawing/2014/main" id="{FC315FF2-83C8-620F-3210-926C90950115}"/>
              </a:ext>
            </a:extLst>
          </p:cNvPr>
          <p:cNvPicPr>
            <a:picLocks noChangeAspect="1"/>
          </p:cNvPicPr>
          <p:nvPr/>
        </p:nvPicPr>
        <p:blipFill>
          <a:blip r:embed="rId14"/>
          <a:stretch>
            <a:fillRect/>
          </a:stretch>
        </p:blipFill>
        <p:spPr>
          <a:xfrm>
            <a:off x="9142972" y="4988683"/>
            <a:ext cx="734516" cy="764778"/>
          </a:xfrm>
          <a:prstGeom prst="rect">
            <a:avLst/>
          </a:prstGeom>
        </p:spPr>
      </p:pic>
      <p:sp>
        <p:nvSpPr>
          <p:cNvPr id="132" name="TextBox 131">
            <a:extLst>
              <a:ext uri="{FF2B5EF4-FFF2-40B4-BE49-F238E27FC236}">
                <a16:creationId xmlns:a16="http://schemas.microsoft.com/office/drawing/2014/main" id="{92A29BCE-7750-3707-E9A5-855DE55AD719}"/>
              </a:ext>
            </a:extLst>
          </p:cNvPr>
          <p:cNvSpPr txBox="1"/>
          <p:nvPr/>
        </p:nvSpPr>
        <p:spPr>
          <a:xfrm>
            <a:off x="8993282" y="5764677"/>
            <a:ext cx="1490712"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Pre-Auth Policies</a:t>
            </a:r>
          </a:p>
        </p:txBody>
      </p:sp>
      <p:cxnSp>
        <p:nvCxnSpPr>
          <p:cNvPr id="133" name="Elbow Connector 7200">
            <a:extLst>
              <a:ext uri="{FF2B5EF4-FFF2-40B4-BE49-F238E27FC236}">
                <a16:creationId xmlns:a16="http://schemas.microsoft.com/office/drawing/2014/main" id="{F851BFEB-3F61-0B7D-469D-5CFAB393A3E0}"/>
              </a:ext>
            </a:extLst>
          </p:cNvPr>
          <p:cNvCxnSpPr>
            <a:cxnSpLocks/>
          </p:cNvCxnSpPr>
          <p:nvPr/>
        </p:nvCxnSpPr>
        <p:spPr>
          <a:xfrm rot="16200000" flipV="1">
            <a:off x="9241390" y="4724586"/>
            <a:ext cx="326990" cy="210691"/>
          </a:xfrm>
          <a:prstGeom prst="bentConnector3">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844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left)">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3"/>
                                        </p:tgtEl>
                                        <p:attrNameLst>
                                          <p:attrName>style.visibility</p:attrName>
                                        </p:attrNameLst>
                                      </p:cBhvr>
                                      <p:to>
                                        <p:strVal val="visible"/>
                                      </p:to>
                                    </p:set>
                                    <p:animEffect transition="in" filter="wipe(left)">
                                      <p:cBhvr>
                                        <p:cTn id="16" dur="500"/>
                                        <p:tgtEl>
                                          <p:spTgt spid="9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wipe(left)">
                                      <p:cBhvr>
                                        <p:cTn id="19" dur="500"/>
                                        <p:tgtEl>
                                          <p:spTgt spid="9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left)">
                                      <p:cBhvr>
                                        <p:cTn id="22" dur="500"/>
                                        <p:tgtEl>
                                          <p:spTgt spid="10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07"/>
                                        </p:tgtEl>
                                        <p:attrNameLst>
                                          <p:attrName>style.visibility</p:attrName>
                                        </p:attrNameLst>
                                      </p:cBhvr>
                                      <p:to>
                                        <p:strVal val="visible"/>
                                      </p:to>
                                    </p:set>
                                    <p:animEffect transition="in" filter="wipe(left)">
                                      <p:cBhvr>
                                        <p:cTn id="25" dur="500"/>
                                        <p:tgtEl>
                                          <p:spTgt spid="107"/>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9"/>
                                        </p:tgtEl>
                                        <p:attrNameLst>
                                          <p:attrName>style.visibility</p:attrName>
                                        </p:attrNameLst>
                                      </p:cBhvr>
                                      <p:to>
                                        <p:strVal val="visible"/>
                                      </p:to>
                                    </p:set>
                                    <p:animEffect transition="in" filter="wipe(left)">
                                      <p:cBhvr>
                                        <p:cTn id="28"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8" grpId="0" animBg="1"/>
      <p:bldP spid="93" grpId="0" animBg="1"/>
      <p:bldP spid="94" grpId="0" animBg="1"/>
      <p:bldP spid="105" grpId="0" animBg="1"/>
      <p:bldP spid="69" grpId="0" animBg="1"/>
      <p:bldP spid="107" grpId="0" animBg="1"/>
      <p:bldP spid="10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69F57-418E-37E8-6EAC-17B7EC7289FB}"/>
            </a:ext>
          </a:extLst>
        </p:cNvPr>
        <p:cNvGrpSpPr/>
        <p:nvPr/>
      </p:nvGrpSpPr>
      <p:grpSpPr>
        <a:xfrm>
          <a:off x="0" y="0"/>
          <a:ext cx="0" cy="0"/>
          <a:chOff x="0" y="0"/>
          <a:chExt cx="0" cy="0"/>
        </a:xfrm>
      </p:grpSpPr>
      <p:sp>
        <p:nvSpPr>
          <p:cNvPr id="4159" name="Rectangle 4158">
            <a:extLst>
              <a:ext uri="{FF2B5EF4-FFF2-40B4-BE49-F238E27FC236}">
                <a16:creationId xmlns:a16="http://schemas.microsoft.com/office/drawing/2014/main" id="{27F50DAA-D52C-8A1E-DF04-8F57B1224A48}"/>
              </a:ext>
              <a:ext uri="{C183D7F6-B498-43B3-948B-1728B52AA6E4}">
                <adec:decorative xmlns:adec="http://schemas.microsoft.com/office/drawing/2017/decorative" val="1"/>
              </a:ext>
            </a:extLst>
          </p:cNvPr>
          <p:cNvSpPr/>
          <p:nvPr/>
        </p:nvSpPr>
        <p:spPr>
          <a:xfrm>
            <a:off x="-54710" y="0"/>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sp>
        <p:nvSpPr>
          <p:cNvPr id="2" name="Rounded Rectangle 34">
            <a:extLst>
              <a:ext uri="{FF2B5EF4-FFF2-40B4-BE49-F238E27FC236}">
                <a16:creationId xmlns:a16="http://schemas.microsoft.com/office/drawing/2014/main" id="{CDD988CC-D342-5AFA-58D6-3AF85F8D27BD}"/>
              </a:ext>
              <a:ext uri="{C183D7F6-B498-43B3-948B-1728B52AA6E4}">
                <adec:decorative xmlns:adec="http://schemas.microsoft.com/office/drawing/2017/decorative" val="1"/>
              </a:ext>
            </a:extLst>
          </p:cNvPr>
          <p:cNvSpPr/>
          <p:nvPr/>
        </p:nvSpPr>
        <p:spPr bwMode="auto">
          <a:xfrm>
            <a:off x="2915301" y="1034053"/>
            <a:ext cx="6773846" cy="2217011"/>
          </a:xfrm>
          <a:prstGeom prst="roundRect">
            <a:avLst>
              <a:gd name="adj" fmla="val 6454"/>
            </a:avLst>
          </a:prstGeom>
          <a:solidFill>
            <a:schemeClr val="bg1">
              <a:alpha val="70000"/>
            </a:schemeClr>
          </a:solidFill>
          <a:ln w="19050">
            <a:solidFill>
              <a:schemeClr val="tx2">
                <a:lumMod val="40000"/>
                <a:lumOff val="60000"/>
              </a:schemeClr>
            </a:solidFill>
          </a:ln>
          <a:effectLst>
            <a:glow rad="63500">
              <a:schemeClr val="accent1">
                <a:satMod val="175000"/>
                <a:alpha val="40000"/>
              </a:schemeClr>
            </a:glow>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Rectangle: Rounded Corners 27">
            <a:extLst>
              <a:ext uri="{FF2B5EF4-FFF2-40B4-BE49-F238E27FC236}">
                <a16:creationId xmlns:a16="http://schemas.microsoft.com/office/drawing/2014/main" id="{219043EB-BAD4-087F-1C35-9A0A332DB997}"/>
              </a:ext>
            </a:extLst>
          </p:cNvPr>
          <p:cNvSpPr/>
          <p:nvPr/>
        </p:nvSpPr>
        <p:spPr bwMode="auto">
          <a:xfrm rot="5400000">
            <a:off x="4888374" y="1923459"/>
            <a:ext cx="2843616" cy="6380578"/>
          </a:xfrm>
          <a:prstGeom prst="roundRect">
            <a:avLst>
              <a:gd name="adj" fmla="val 3762"/>
            </a:avLst>
          </a:prstGeom>
          <a:solidFill>
            <a:schemeClr val="accent6">
              <a:lumMod val="20000"/>
              <a:lumOff val="8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Sans Text" pitchFamily="2" charset="0"/>
            </a:endParaRPr>
          </a:p>
        </p:txBody>
      </p:sp>
      <p:sp>
        <p:nvSpPr>
          <p:cNvPr id="44" name="Rectangle: Rounded Corners 43">
            <a:extLst>
              <a:ext uri="{FF2B5EF4-FFF2-40B4-BE49-F238E27FC236}">
                <a16:creationId xmlns:a16="http://schemas.microsoft.com/office/drawing/2014/main" id="{E841EA00-106A-51F4-527B-83A52F466C79}"/>
              </a:ext>
            </a:extLst>
          </p:cNvPr>
          <p:cNvSpPr/>
          <p:nvPr/>
        </p:nvSpPr>
        <p:spPr bwMode="auto">
          <a:xfrm>
            <a:off x="4529960" y="4069347"/>
            <a:ext cx="4094198" cy="1974072"/>
          </a:xfrm>
          <a:prstGeom prst="roundRect">
            <a:avLst>
              <a:gd name="adj" fmla="val 5383"/>
            </a:avLst>
          </a:prstGeom>
          <a:solidFill>
            <a:schemeClr val="bg1">
              <a:lumMod val="95000"/>
              <a:alpha val="80000"/>
            </a:schemeClr>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Sans Text" pitchFamily="2" charset="0"/>
            </a:endParaRPr>
          </a:p>
        </p:txBody>
      </p:sp>
      <p:pic>
        <p:nvPicPr>
          <p:cNvPr id="4144" name="Picture 48" descr="Radiology - Free healthcare and medical icons">
            <a:extLst>
              <a:ext uri="{FF2B5EF4-FFF2-40B4-BE49-F238E27FC236}">
                <a16:creationId xmlns:a16="http://schemas.microsoft.com/office/drawing/2014/main" id="{FE0E9F8F-4276-B3A2-FF44-937E48484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623189" y="4378236"/>
            <a:ext cx="1081827" cy="1081827"/>
          </a:xfrm>
          <a:prstGeom prst="rect">
            <a:avLst/>
          </a:prstGeom>
          <a:noFill/>
          <a:extLst>
            <a:ext uri="{909E8E84-426E-40DD-AFC4-6F175D3DCCD1}">
              <a14:hiddenFill xmlns:a14="http://schemas.microsoft.com/office/drawing/2010/main">
                <a:solidFill>
                  <a:srgbClr val="FFFFFF"/>
                </a:solidFill>
              </a14:hiddenFill>
            </a:ext>
          </a:extLst>
        </p:spPr>
      </p:pic>
      <p:pic>
        <p:nvPicPr>
          <p:cNvPr id="4140" name="Picture 44" descr="File, note, text icon - Download on Iconfinder on Iconfinder">
            <a:extLst>
              <a:ext uri="{FF2B5EF4-FFF2-40B4-BE49-F238E27FC236}">
                <a16:creationId xmlns:a16="http://schemas.microsoft.com/office/drawing/2014/main" id="{09BF2490-D2A4-CA08-11F8-35CC6FDE74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9431" y="3973034"/>
            <a:ext cx="672148" cy="67214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FCA0FD2E-9B3D-7044-B2A2-FFCB2AEF530F}"/>
              </a:ext>
            </a:extLst>
          </p:cNvPr>
          <p:cNvSpPr/>
          <p:nvPr/>
        </p:nvSpPr>
        <p:spPr bwMode="auto">
          <a:xfrm>
            <a:off x="3060822" y="1325385"/>
            <a:ext cx="6281448" cy="1762814"/>
          </a:xfrm>
          <a:prstGeom prst="roundRect">
            <a:avLst>
              <a:gd name="adj" fmla="val 5377"/>
            </a:avLst>
          </a:prstGeom>
          <a:solidFill>
            <a:schemeClr val="accent1">
              <a:lumMod val="20000"/>
              <a:lumOff val="8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s-MX" sz="1000">
              <a:solidFill>
                <a:schemeClr val="tx1">
                  <a:lumMod val="95000"/>
                  <a:lumOff val="5000"/>
                </a:schemeClr>
              </a:solidFill>
              <a:ea typeface="Segoe UI" pitchFamily="34" charset="0"/>
              <a:cs typeface="Segoe Sans Text" pitchFamily="2" charset="0"/>
            </a:endParaRPr>
          </a:p>
        </p:txBody>
      </p:sp>
      <p:sp>
        <p:nvSpPr>
          <p:cNvPr id="11" name="Rectangle: Rounded Corners 10">
            <a:extLst>
              <a:ext uri="{FF2B5EF4-FFF2-40B4-BE49-F238E27FC236}">
                <a16:creationId xmlns:a16="http://schemas.microsoft.com/office/drawing/2014/main" id="{D186A070-F430-B69D-3052-005D634CFCA7}"/>
              </a:ext>
            </a:extLst>
          </p:cNvPr>
          <p:cNvSpPr/>
          <p:nvPr/>
        </p:nvSpPr>
        <p:spPr bwMode="auto">
          <a:xfrm>
            <a:off x="5040196" y="1787742"/>
            <a:ext cx="2539972" cy="999321"/>
          </a:xfrm>
          <a:prstGeom prst="roundRect">
            <a:avLst>
              <a:gd name="adj" fmla="val 5383"/>
            </a:avLst>
          </a:prstGeom>
          <a:solidFill>
            <a:schemeClr val="bg1">
              <a:lumMod val="95000"/>
              <a:alpha val="80000"/>
            </a:schemeClr>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Sans Text" pitchFamily="2" charset="0"/>
            </a:endParaRPr>
          </a:p>
        </p:txBody>
      </p:sp>
      <p:pic>
        <p:nvPicPr>
          <p:cNvPr id="4098" name="Picture 2" descr="Azure Ai Document Intelligence Icon - Image to u">
            <a:extLst>
              <a:ext uri="{FF2B5EF4-FFF2-40B4-BE49-F238E27FC236}">
                <a16:creationId xmlns:a16="http://schemas.microsoft.com/office/drawing/2014/main" id="{8B2429A9-9402-045C-1E5A-CAD0DF96B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7966" y="1955420"/>
            <a:ext cx="690081" cy="710104"/>
          </a:xfrm>
          <a:prstGeom prst="rect">
            <a:avLst/>
          </a:prstGeom>
          <a:noFill/>
          <a:extLst>
            <a:ext uri="{909E8E84-426E-40DD-AFC4-6F175D3DCCD1}">
              <a14:hiddenFill xmlns:a14="http://schemas.microsoft.com/office/drawing/2010/main">
                <a:solidFill>
                  <a:srgbClr val="FFFFFF"/>
                </a:solidFill>
              </a14:hiddenFill>
            </a:ext>
          </a:extLst>
        </p:spPr>
      </p:pic>
      <p:pic>
        <p:nvPicPr>
          <p:cNvPr id="4126" name="Picture 30" descr="Invisacook - 4 Burner - Invisacook for the modern kitchen">
            <a:extLst>
              <a:ext uri="{FF2B5EF4-FFF2-40B4-BE49-F238E27FC236}">
                <a16:creationId xmlns:a16="http://schemas.microsoft.com/office/drawing/2014/main" id="{AF1C62B2-3060-3682-C063-DCDDBD1DAA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01507" y="1614623"/>
            <a:ext cx="844473" cy="982792"/>
          </a:xfrm>
          <a:prstGeom prst="rect">
            <a:avLst/>
          </a:prstGeom>
          <a:noFill/>
          <a:extLst>
            <a:ext uri="{909E8E84-426E-40DD-AFC4-6F175D3DCCD1}">
              <a14:hiddenFill xmlns:a14="http://schemas.microsoft.com/office/drawing/2010/main">
                <a:solidFill>
                  <a:srgbClr val="FFFFFF"/>
                </a:solidFill>
              </a14:hiddenFill>
            </a:ext>
          </a:extLst>
        </p:spPr>
      </p:pic>
      <p:pic>
        <p:nvPicPr>
          <p:cNvPr id="4128" name="Picture 32" descr="Microsoft Word Logo - PNG and Vector - Logo Download">
            <a:extLst>
              <a:ext uri="{FF2B5EF4-FFF2-40B4-BE49-F238E27FC236}">
                <a16:creationId xmlns:a16="http://schemas.microsoft.com/office/drawing/2014/main" id="{36468EDB-4BE9-4D94-324E-5D29177E5A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42225" y="1955420"/>
            <a:ext cx="695044" cy="695044"/>
          </a:xfrm>
          <a:prstGeom prst="rect">
            <a:avLst/>
          </a:prstGeom>
          <a:noFill/>
          <a:extLst>
            <a:ext uri="{909E8E84-426E-40DD-AFC4-6F175D3DCCD1}">
              <a14:hiddenFill xmlns:a14="http://schemas.microsoft.com/office/drawing/2010/main">
                <a:solidFill>
                  <a:srgbClr val="FFFFFF"/>
                </a:solidFill>
              </a14:hiddenFill>
            </a:ext>
          </a:extLst>
        </p:spPr>
      </p:pic>
      <p:pic>
        <p:nvPicPr>
          <p:cNvPr id="4130" name="Picture 34" descr="Getting started with Azure Open AI - CSC Blog">
            <a:extLst>
              <a:ext uri="{FF2B5EF4-FFF2-40B4-BE49-F238E27FC236}">
                <a16:creationId xmlns:a16="http://schemas.microsoft.com/office/drawing/2014/main" id="{69BC81C7-408A-068B-57A9-251F445CF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4413" y="1921828"/>
            <a:ext cx="844473" cy="77728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or: Elbow 8">
            <a:extLst>
              <a:ext uri="{FF2B5EF4-FFF2-40B4-BE49-F238E27FC236}">
                <a16:creationId xmlns:a16="http://schemas.microsoft.com/office/drawing/2014/main" id="{41B3E1F5-1DB7-C9BA-B4E5-C3C0BB94EA6E}"/>
              </a:ext>
            </a:extLst>
          </p:cNvPr>
          <p:cNvCxnSpPr>
            <a:cxnSpLocks/>
          </p:cNvCxnSpPr>
          <p:nvPr/>
        </p:nvCxnSpPr>
        <p:spPr>
          <a:xfrm rot="10800000" flipV="1">
            <a:off x="8994915" y="2215783"/>
            <a:ext cx="903312" cy="172099"/>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133" name="Picture 37">
            <a:extLst>
              <a:ext uri="{FF2B5EF4-FFF2-40B4-BE49-F238E27FC236}">
                <a16:creationId xmlns:a16="http://schemas.microsoft.com/office/drawing/2014/main" id="{6ED38546-2512-C099-4B2F-C729580694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2632" y="1973717"/>
            <a:ext cx="895350" cy="77152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or: Elbow 12">
            <a:extLst>
              <a:ext uri="{FF2B5EF4-FFF2-40B4-BE49-F238E27FC236}">
                <a16:creationId xmlns:a16="http://schemas.microsoft.com/office/drawing/2014/main" id="{398768C1-2C84-E8F7-5DAA-ECCE04210F5E}"/>
              </a:ext>
            </a:extLst>
          </p:cNvPr>
          <p:cNvCxnSpPr>
            <a:cxnSpLocks/>
          </p:cNvCxnSpPr>
          <p:nvPr/>
        </p:nvCxnSpPr>
        <p:spPr>
          <a:xfrm rot="10800000">
            <a:off x="4358357" y="2310472"/>
            <a:ext cx="528096" cy="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2E4A86E-B1CE-8424-D53C-A3B3CC124B3D}"/>
              </a:ext>
            </a:extLst>
          </p:cNvPr>
          <p:cNvCxnSpPr>
            <a:cxnSpLocks/>
            <a:endCxn id="11" idx="3"/>
          </p:cNvCxnSpPr>
          <p:nvPr/>
        </p:nvCxnSpPr>
        <p:spPr>
          <a:xfrm rot="10800000">
            <a:off x="7580169" y="2287403"/>
            <a:ext cx="601411" cy="123716"/>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19DD5BC-AF7C-7418-E279-D7FB24C1EC5D}"/>
              </a:ext>
            </a:extLst>
          </p:cNvPr>
          <p:cNvSpPr txBox="1"/>
          <p:nvPr/>
        </p:nvSpPr>
        <p:spPr>
          <a:xfrm>
            <a:off x="10205108" y="2681281"/>
            <a:ext cx="1281869" cy="169277"/>
          </a:xfrm>
          <a:prstGeom prst="rect">
            <a:avLst/>
          </a:prstGeom>
          <a:noFill/>
        </p:spPr>
        <p:txBody>
          <a:bodyPr wrap="square" lIns="0" tIns="0" rIns="0" bIns="0" rtlCol="0">
            <a:spAutoFit/>
          </a:bodyPr>
          <a:lstStyle/>
          <a:p>
            <a:pPr algn="l"/>
            <a:r>
              <a:rPr lang="en-US" sz="1100" b="1"/>
              <a:t>Policies</a:t>
            </a:r>
          </a:p>
        </p:txBody>
      </p:sp>
      <p:pic>
        <p:nvPicPr>
          <p:cNvPr id="4136" name="Picture 40">
            <a:extLst>
              <a:ext uri="{FF2B5EF4-FFF2-40B4-BE49-F238E27FC236}">
                <a16:creationId xmlns:a16="http://schemas.microsoft.com/office/drawing/2014/main" id="{D4548BEC-3890-B4EC-C66C-F55E6D05DD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42738" y="2074808"/>
            <a:ext cx="777750" cy="71225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4C9BE015-7389-5C09-E724-02E198EFF193}"/>
              </a:ext>
            </a:extLst>
          </p:cNvPr>
          <p:cNvSpPr txBox="1"/>
          <p:nvPr/>
        </p:nvSpPr>
        <p:spPr>
          <a:xfrm>
            <a:off x="5242987" y="1054141"/>
            <a:ext cx="2188320" cy="215444"/>
          </a:xfrm>
          <a:prstGeom prst="rect">
            <a:avLst/>
          </a:prstGeom>
          <a:noFill/>
        </p:spPr>
        <p:txBody>
          <a:bodyPr wrap="square" lIns="0" tIns="0" rIns="0" bIns="0" rtlCol="0">
            <a:spAutoFit/>
          </a:bodyPr>
          <a:lstStyle/>
          <a:p>
            <a:pPr algn="l"/>
            <a:r>
              <a:rPr lang="en-US" sz="1400" b="1">
                <a:solidFill>
                  <a:srgbClr val="C03BC4"/>
                </a:solidFill>
              </a:rPr>
              <a:t>Indexing Policies (Offline)</a:t>
            </a:r>
          </a:p>
        </p:txBody>
      </p:sp>
      <p:pic>
        <p:nvPicPr>
          <p:cNvPr id="6" name="Picture 5">
            <a:extLst>
              <a:ext uri="{FF2B5EF4-FFF2-40B4-BE49-F238E27FC236}">
                <a16:creationId xmlns:a16="http://schemas.microsoft.com/office/drawing/2014/main" id="{2B8304C6-379B-75AA-4656-25C572B89F68}"/>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2908441" y="5922160"/>
            <a:ext cx="691734" cy="742972"/>
          </a:xfrm>
          <a:prstGeom prst="rect">
            <a:avLst/>
          </a:prstGeom>
        </p:spPr>
      </p:pic>
      <p:sp>
        <p:nvSpPr>
          <p:cNvPr id="31" name="TextBox 30">
            <a:extLst>
              <a:ext uri="{FF2B5EF4-FFF2-40B4-BE49-F238E27FC236}">
                <a16:creationId xmlns:a16="http://schemas.microsoft.com/office/drawing/2014/main" id="{D0C4E17F-C5B8-CEB6-1E3C-116CB06D3DCF}"/>
              </a:ext>
            </a:extLst>
          </p:cNvPr>
          <p:cNvSpPr txBox="1"/>
          <p:nvPr/>
        </p:nvSpPr>
        <p:spPr>
          <a:xfrm>
            <a:off x="6866696" y="3404411"/>
            <a:ext cx="2682773" cy="215444"/>
          </a:xfrm>
          <a:prstGeom prst="rect">
            <a:avLst/>
          </a:prstGeom>
          <a:noFill/>
        </p:spPr>
        <p:txBody>
          <a:bodyPr wrap="square" lIns="0" tIns="0" rIns="0" bIns="0" rtlCol="0">
            <a:spAutoFit/>
          </a:bodyPr>
          <a:lstStyle/>
          <a:p>
            <a:pPr algn="l"/>
            <a:r>
              <a:rPr lang="en-US" sz="1400" b="1">
                <a:solidFill>
                  <a:srgbClr val="C03BC4"/>
                </a:solidFill>
              </a:rPr>
              <a:t> AI Prior-Auth (Online/Batch)</a:t>
            </a:r>
          </a:p>
        </p:txBody>
      </p:sp>
      <p:pic>
        <p:nvPicPr>
          <p:cNvPr id="35" name="Picture 34">
            <a:extLst>
              <a:ext uri="{FF2B5EF4-FFF2-40B4-BE49-F238E27FC236}">
                <a16:creationId xmlns:a16="http://schemas.microsoft.com/office/drawing/2014/main" id="{21BAA8C2-FF9A-D6D8-7CEF-01C4E5BB73B6}"/>
              </a:ext>
            </a:extLst>
          </p:cNvPr>
          <p:cNvPicPr>
            <a:picLocks noChangeAspect="1"/>
          </p:cNvPicPr>
          <p:nvPr/>
        </p:nvPicPr>
        <p:blipFill>
          <a:blip r:embed="rId11"/>
          <a:stretch>
            <a:fillRect/>
          </a:stretch>
        </p:blipFill>
        <p:spPr>
          <a:xfrm>
            <a:off x="113726" y="2934288"/>
            <a:ext cx="952500" cy="952500"/>
          </a:xfrm>
          <a:prstGeom prst="rect">
            <a:avLst/>
          </a:prstGeom>
        </p:spPr>
      </p:pic>
      <p:sp>
        <p:nvSpPr>
          <p:cNvPr id="36" name="TextBox 35">
            <a:extLst>
              <a:ext uri="{FF2B5EF4-FFF2-40B4-BE49-F238E27FC236}">
                <a16:creationId xmlns:a16="http://schemas.microsoft.com/office/drawing/2014/main" id="{16782984-1CEF-D70D-54FF-6D2E1F222E66}"/>
              </a:ext>
            </a:extLst>
          </p:cNvPr>
          <p:cNvSpPr txBox="1"/>
          <p:nvPr/>
        </p:nvSpPr>
        <p:spPr>
          <a:xfrm>
            <a:off x="97775" y="3705014"/>
            <a:ext cx="1318742" cy="707886"/>
          </a:xfrm>
          <a:prstGeom prst="rect">
            <a:avLst/>
          </a:prstGeom>
          <a:noFill/>
        </p:spPr>
        <p:txBody>
          <a:bodyPr wrap="square">
            <a:spAutoFit/>
          </a:bodyPr>
          <a:lstStyle/>
          <a:p>
            <a:pPr defTabSz="932472" fontAlgn="base">
              <a:spcBef>
                <a:spcPct val="0"/>
              </a:spcBef>
              <a:spcAft>
                <a:spcPct val="0"/>
              </a:spcAft>
            </a:pPr>
            <a:r>
              <a:rPr lang="es-MX" sz="1000" b="1">
                <a:solidFill>
                  <a:schemeClr val="tx1">
                    <a:lumMod val="95000"/>
                    <a:lumOff val="5000"/>
                  </a:schemeClr>
                </a:solidFill>
                <a:ea typeface="Segoe UI" pitchFamily="34" charset="0"/>
                <a:cs typeface="Segoe Sans Text" pitchFamily="2" charset="0"/>
              </a:rPr>
              <a:t> PA Specialist/</a:t>
            </a:r>
          </a:p>
          <a:p>
            <a:pPr defTabSz="932472" fontAlgn="base">
              <a:spcBef>
                <a:spcPct val="0"/>
              </a:spcBef>
              <a:spcAft>
                <a:spcPct val="0"/>
              </a:spcAft>
            </a:pPr>
            <a:r>
              <a:rPr lang="es-MX" sz="1000" b="1">
                <a:solidFill>
                  <a:schemeClr val="tx1">
                    <a:lumMod val="95000"/>
                    <a:lumOff val="5000"/>
                  </a:schemeClr>
                </a:solidFill>
                <a:ea typeface="Segoe UI" pitchFamily="34" charset="0"/>
                <a:cs typeface="Segoe Sans Text" pitchFamily="2" charset="0"/>
              </a:rPr>
              <a:t>Administrative</a:t>
            </a:r>
          </a:p>
          <a:p>
            <a:pPr defTabSz="932472" fontAlgn="base">
              <a:spcBef>
                <a:spcPct val="0"/>
              </a:spcBef>
              <a:spcAft>
                <a:spcPct val="0"/>
              </a:spcAft>
            </a:pPr>
            <a:endParaRPr lang="es-MX" sz="1000" b="1">
              <a:solidFill>
                <a:schemeClr val="tx1">
                  <a:lumMod val="95000"/>
                  <a:lumOff val="5000"/>
                </a:schemeClr>
              </a:solidFill>
              <a:ea typeface="Segoe UI" pitchFamily="34" charset="0"/>
              <a:cs typeface="Segoe Sans Text" pitchFamily="2" charset="0"/>
            </a:endParaRPr>
          </a:p>
          <a:p>
            <a:pPr defTabSz="932472" fontAlgn="base">
              <a:spcBef>
                <a:spcPct val="0"/>
              </a:spcBef>
              <a:spcAft>
                <a:spcPct val="0"/>
              </a:spcAft>
            </a:pPr>
            <a:r>
              <a:rPr lang="es-MX" sz="1000" b="1">
                <a:ea typeface="Segoe UI" pitchFamily="34" charset="0"/>
                <a:cs typeface="Segoe Sans Text" pitchFamily="2" charset="0"/>
              </a:rPr>
              <a:t>(Team Cardiology)</a:t>
            </a:r>
          </a:p>
        </p:txBody>
      </p:sp>
      <p:pic>
        <p:nvPicPr>
          <p:cNvPr id="37" name="Picture 30" descr="Invisacook - 4 Burner - Invisacook for the modern kitchen">
            <a:extLst>
              <a:ext uri="{FF2B5EF4-FFF2-40B4-BE49-F238E27FC236}">
                <a16:creationId xmlns:a16="http://schemas.microsoft.com/office/drawing/2014/main" id="{6159D7C7-93E1-4A5A-0E55-0C4E9BB0D1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48145" y="4130956"/>
            <a:ext cx="844473" cy="98279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2" descr="Microsoft Word Logo - PNG and Vector - Logo Download">
            <a:extLst>
              <a:ext uri="{FF2B5EF4-FFF2-40B4-BE49-F238E27FC236}">
                <a16:creationId xmlns:a16="http://schemas.microsoft.com/office/drawing/2014/main" id="{7B1EA9F2-7216-4CB2-BA08-57FE70007A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70251" y="4742626"/>
            <a:ext cx="695044" cy="695044"/>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70BB78BB-CFB5-5897-CA58-1E1DD8A09767}"/>
              </a:ext>
            </a:extLst>
          </p:cNvPr>
          <p:cNvSpPr txBox="1"/>
          <p:nvPr/>
        </p:nvSpPr>
        <p:spPr>
          <a:xfrm>
            <a:off x="10589431" y="5599439"/>
            <a:ext cx="1281869" cy="507831"/>
          </a:xfrm>
          <a:prstGeom prst="rect">
            <a:avLst/>
          </a:prstGeom>
          <a:noFill/>
        </p:spPr>
        <p:txBody>
          <a:bodyPr wrap="square" lIns="0" tIns="0" rIns="0" bIns="0" rtlCol="0">
            <a:spAutoFit/>
          </a:bodyPr>
          <a:lstStyle/>
          <a:p>
            <a:pPr algn="l"/>
            <a:r>
              <a:rPr lang="en-US" sz="1100" b="1"/>
              <a:t>PA Case 1</a:t>
            </a:r>
          </a:p>
          <a:p>
            <a:pPr algn="l"/>
            <a:r>
              <a:rPr lang="en-US" sz="1100" b="1"/>
              <a:t>...</a:t>
            </a:r>
          </a:p>
          <a:p>
            <a:pPr algn="l"/>
            <a:r>
              <a:rPr lang="en-US" sz="1100" b="1"/>
              <a:t>PA Case n</a:t>
            </a:r>
          </a:p>
        </p:txBody>
      </p:sp>
      <p:sp>
        <p:nvSpPr>
          <p:cNvPr id="41" name="Rectangle: Rounded Corners 40">
            <a:extLst>
              <a:ext uri="{FF2B5EF4-FFF2-40B4-BE49-F238E27FC236}">
                <a16:creationId xmlns:a16="http://schemas.microsoft.com/office/drawing/2014/main" id="{A0AC0641-557A-653A-6D48-20D8E466BFF2}"/>
              </a:ext>
            </a:extLst>
          </p:cNvPr>
          <p:cNvSpPr/>
          <p:nvPr/>
        </p:nvSpPr>
        <p:spPr bwMode="auto">
          <a:xfrm rot="16200000">
            <a:off x="729599" y="3103402"/>
            <a:ext cx="2878351" cy="1246349"/>
          </a:xfrm>
          <a:prstGeom prst="roundRect">
            <a:avLst>
              <a:gd name="adj" fmla="val 4644"/>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Sans Text" pitchFamily="2" charset="0"/>
            </a:endParaRPr>
          </a:p>
        </p:txBody>
      </p:sp>
      <p:cxnSp>
        <p:nvCxnSpPr>
          <p:cNvPr id="42" name="Connector: Elbow 41">
            <a:extLst>
              <a:ext uri="{FF2B5EF4-FFF2-40B4-BE49-F238E27FC236}">
                <a16:creationId xmlns:a16="http://schemas.microsoft.com/office/drawing/2014/main" id="{949B83CB-0BE8-B6F3-130E-B4B198641C40}"/>
              </a:ext>
            </a:extLst>
          </p:cNvPr>
          <p:cNvCxnSpPr>
            <a:cxnSpLocks/>
          </p:cNvCxnSpPr>
          <p:nvPr/>
        </p:nvCxnSpPr>
        <p:spPr>
          <a:xfrm rot="10800000" flipV="1">
            <a:off x="8687378" y="4909349"/>
            <a:ext cx="1148916" cy="211215"/>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8" name="Picture 2" descr="Azure Ai Document Intelligence Icon - Image to u">
            <a:extLst>
              <a:ext uri="{FF2B5EF4-FFF2-40B4-BE49-F238E27FC236}">
                <a16:creationId xmlns:a16="http://schemas.microsoft.com/office/drawing/2014/main" id="{36674461-CB3A-7A93-7E88-E7AAA00586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9438" y="4810705"/>
            <a:ext cx="690081" cy="71010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34" descr="Getting started with Azure Open AI - CSC Blog">
            <a:extLst>
              <a:ext uri="{FF2B5EF4-FFF2-40B4-BE49-F238E27FC236}">
                <a16:creationId xmlns:a16="http://schemas.microsoft.com/office/drawing/2014/main" id="{362243CA-C171-1895-3D0D-5807141E58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1276" y="4592453"/>
            <a:ext cx="668969" cy="61574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or: Elbow 48">
            <a:extLst>
              <a:ext uri="{FF2B5EF4-FFF2-40B4-BE49-F238E27FC236}">
                <a16:creationId xmlns:a16="http://schemas.microsoft.com/office/drawing/2014/main" id="{40C36DC1-99E6-C42F-D4F6-AB8DA269A39F}"/>
              </a:ext>
            </a:extLst>
          </p:cNvPr>
          <p:cNvCxnSpPr>
            <a:cxnSpLocks/>
          </p:cNvCxnSpPr>
          <p:nvPr/>
        </p:nvCxnSpPr>
        <p:spPr>
          <a:xfrm rot="10800000" flipV="1">
            <a:off x="7028220" y="5090148"/>
            <a:ext cx="473825" cy="118050"/>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34D8C15-DCF6-E627-BC9B-1026BFFDE877}"/>
              </a:ext>
            </a:extLst>
          </p:cNvPr>
          <p:cNvSpPr txBox="1"/>
          <p:nvPr/>
        </p:nvSpPr>
        <p:spPr>
          <a:xfrm>
            <a:off x="7009671" y="5347467"/>
            <a:ext cx="1684622" cy="507831"/>
          </a:xfrm>
          <a:prstGeom prst="rect">
            <a:avLst/>
          </a:prstGeom>
          <a:noFill/>
        </p:spPr>
        <p:txBody>
          <a:bodyPr wrap="square" lIns="0" tIns="0" rIns="0" bIns="0" rtlCol="0">
            <a:spAutoFit/>
          </a:bodyPr>
          <a:lstStyle/>
          <a:p>
            <a:pPr algn="l"/>
            <a:r>
              <a:rPr lang="en-US" sz="1100" b="1"/>
              <a:t>Extract</a:t>
            </a:r>
          </a:p>
          <a:p>
            <a:pPr algn="l"/>
            <a:r>
              <a:rPr lang="en-US" sz="1100" b="1"/>
              <a:t>Key Clinical </a:t>
            </a:r>
          </a:p>
          <a:p>
            <a:pPr algn="l"/>
            <a:r>
              <a:rPr lang="en-US" sz="1100" b="1"/>
              <a:t>Info </a:t>
            </a:r>
          </a:p>
        </p:txBody>
      </p:sp>
      <p:sp>
        <p:nvSpPr>
          <p:cNvPr id="52" name="TextBox 51">
            <a:extLst>
              <a:ext uri="{FF2B5EF4-FFF2-40B4-BE49-F238E27FC236}">
                <a16:creationId xmlns:a16="http://schemas.microsoft.com/office/drawing/2014/main" id="{9E567C6E-3A3A-2D31-D9C2-C546160CB0DC}"/>
              </a:ext>
            </a:extLst>
          </p:cNvPr>
          <p:cNvSpPr txBox="1"/>
          <p:nvPr/>
        </p:nvSpPr>
        <p:spPr>
          <a:xfrm>
            <a:off x="9355101" y="5043290"/>
            <a:ext cx="1610627" cy="338554"/>
          </a:xfrm>
          <a:prstGeom prst="rect">
            <a:avLst/>
          </a:prstGeom>
          <a:noFill/>
        </p:spPr>
        <p:txBody>
          <a:bodyPr wrap="square" lIns="0" tIns="0" rIns="0" bIns="0" rtlCol="0">
            <a:spAutoFit/>
          </a:bodyPr>
          <a:lstStyle/>
          <a:p>
            <a:pPr algn="l"/>
            <a:r>
              <a:rPr lang="en-US" sz="1100" b="1"/>
              <a:t>Clinical</a:t>
            </a:r>
          </a:p>
          <a:p>
            <a:pPr algn="l"/>
            <a:r>
              <a:rPr lang="en-US" sz="1100" b="1"/>
              <a:t>Information</a:t>
            </a:r>
          </a:p>
        </p:txBody>
      </p:sp>
      <p:pic>
        <p:nvPicPr>
          <p:cNvPr id="55" name="Picture 34" descr="Getting started with Azure Open AI - CSC Blog">
            <a:extLst>
              <a:ext uri="{FF2B5EF4-FFF2-40B4-BE49-F238E27FC236}">
                <a16:creationId xmlns:a16="http://schemas.microsoft.com/office/drawing/2014/main" id="{8060B844-2CCA-DE8E-0755-0807DB8DBD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2546" y="4843064"/>
            <a:ext cx="614926" cy="566004"/>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06A3D960-86E6-9AFA-2D97-ED9D48A2E9D3}"/>
              </a:ext>
            </a:extLst>
          </p:cNvPr>
          <p:cNvSpPr txBox="1"/>
          <p:nvPr/>
        </p:nvSpPr>
        <p:spPr>
          <a:xfrm>
            <a:off x="6191987" y="4084315"/>
            <a:ext cx="732304" cy="507831"/>
          </a:xfrm>
          <a:prstGeom prst="rect">
            <a:avLst/>
          </a:prstGeom>
          <a:noFill/>
        </p:spPr>
        <p:txBody>
          <a:bodyPr wrap="square" lIns="0" tIns="0" rIns="0" bIns="0" rtlCol="0">
            <a:spAutoFit/>
          </a:bodyPr>
          <a:lstStyle/>
          <a:p>
            <a:pPr algn="l"/>
            <a:r>
              <a:rPr lang="en-US" sz="1100" b="1"/>
              <a:t>Clinical</a:t>
            </a:r>
          </a:p>
          <a:p>
            <a:pPr algn="l"/>
            <a:r>
              <a:rPr lang="en-US" sz="1100" b="1"/>
              <a:t>Query </a:t>
            </a:r>
          </a:p>
          <a:p>
            <a:pPr algn="l"/>
            <a:r>
              <a:rPr lang="en-US" sz="1100" b="1"/>
              <a:t>Expansion</a:t>
            </a:r>
          </a:p>
        </p:txBody>
      </p:sp>
      <p:cxnSp>
        <p:nvCxnSpPr>
          <p:cNvPr id="63" name="Connector: Elbow 62">
            <a:extLst>
              <a:ext uri="{FF2B5EF4-FFF2-40B4-BE49-F238E27FC236}">
                <a16:creationId xmlns:a16="http://schemas.microsoft.com/office/drawing/2014/main" id="{544DE21C-502A-6E9B-15EE-D8FE076ADB9A}"/>
              </a:ext>
            </a:extLst>
          </p:cNvPr>
          <p:cNvCxnSpPr>
            <a:cxnSpLocks/>
            <a:endCxn id="60" idx="3"/>
          </p:cNvCxnSpPr>
          <p:nvPr/>
        </p:nvCxnSpPr>
        <p:spPr>
          <a:xfrm rot="5400000" flipH="1" flipV="1">
            <a:off x="6622506" y="4482456"/>
            <a:ext cx="476228" cy="127342"/>
          </a:xfrm>
          <a:prstGeom prst="bentConnector4">
            <a:avLst>
              <a:gd name="adj1" fmla="val 20168"/>
              <a:gd name="adj2" fmla="val 27951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03" name="Connector: Elbow 4102">
            <a:extLst>
              <a:ext uri="{FF2B5EF4-FFF2-40B4-BE49-F238E27FC236}">
                <a16:creationId xmlns:a16="http://schemas.microsoft.com/office/drawing/2014/main" id="{B82522E6-58E4-259F-C551-44ECE7AE4454}"/>
              </a:ext>
            </a:extLst>
          </p:cNvPr>
          <p:cNvCxnSpPr>
            <a:cxnSpLocks/>
            <a:stCxn id="44" idx="0"/>
            <a:endCxn id="4133" idx="2"/>
          </p:cNvCxnSpPr>
          <p:nvPr/>
        </p:nvCxnSpPr>
        <p:spPr>
          <a:xfrm rot="16200000" flipV="1">
            <a:off x="4571631" y="2063919"/>
            <a:ext cx="1324105" cy="2686752"/>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13" name="TextBox 4112">
            <a:extLst>
              <a:ext uri="{FF2B5EF4-FFF2-40B4-BE49-F238E27FC236}">
                <a16:creationId xmlns:a16="http://schemas.microsoft.com/office/drawing/2014/main" id="{2B72624D-D438-AC95-F1F4-CE31DA3C1719}"/>
              </a:ext>
            </a:extLst>
          </p:cNvPr>
          <p:cNvSpPr txBox="1"/>
          <p:nvPr/>
        </p:nvSpPr>
        <p:spPr>
          <a:xfrm>
            <a:off x="5076862" y="4336459"/>
            <a:ext cx="964428" cy="338554"/>
          </a:xfrm>
          <a:prstGeom prst="rect">
            <a:avLst/>
          </a:prstGeom>
          <a:noFill/>
        </p:spPr>
        <p:txBody>
          <a:bodyPr wrap="square" lIns="0" tIns="0" rIns="0" bIns="0" rtlCol="0">
            <a:spAutoFit/>
          </a:bodyPr>
          <a:lstStyle/>
          <a:p>
            <a:pPr algn="l"/>
            <a:r>
              <a:rPr lang="en-US" sz="1100" b="1"/>
              <a:t>Retrieve </a:t>
            </a:r>
          </a:p>
          <a:p>
            <a:pPr algn="l"/>
            <a:r>
              <a:rPr lang="en-US" sz="1100" b="1"/>
              <a:t>Policy(es)</a:t>
            </a:r>
          </a:p>
        </p:txBody>
      </p:sp>
      <p:pic>
        <p:nvPicPr>
          <p:cNvPr id="4115" name="Picture 34" descr="Getting started with Azure Open AI - CSC Blog">
            <a:extLst>
              <a:ext uri="{FF2B5EF4-FFF2-40B4-BE49-F238E27FC236}">
                <a16:creationId xmlns:a16="http://schemas.microsoft.com/office/drawing/2014/main" id="{6FF90B35-7FAF-8F80-D1AD-873E5B847C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2422" y="5208199"/>
            <a:ext cx="668969" cy="615747"/>
          </a:xfrm>
          <a:prstGeom prst="rect">
            <a:avLst/>
          </a:prstGeom>
          <a:noFill/>
          <a:extLst>
            <a:ext uri="{909E8E84-426E-40DD-AFC4-6F175D3DCCD1}">
              <a14:hiddenFill xmlns:a14="http://schemas.microsoft.com/office/drawing/2010/main">
                <a:solidFill>
                  <a:srgbClr val="FFFFFF"/>
                </a:solidFill>
              </a14:hiddenFill>
            </a:ext>
          </a:extLst>
        </p:spPr>
      </p:pic>
      <p:cxnSp>
        <p:nvCxnSpPr>
          <p:cNvPr id="4121" name="Connector: Elbow 4120">
            <a:extLst>
              <a:ext uri="{FF2B5EF4-FFF2-40B4-BE49-F238E27FC236}">
                <a16:creationId xmlns:a16="http://schemas.microsoft.com/office/drawing/2014/main" id="{943A15E1-E37E-80DE-9005-A444FE518DC2}"/>
              </a:ext>
            </a:extLst>
          </p:cNvPr>
          <p:cNvCxnSpPr>
            <a:cxnSpLocks/>
          </p:cNvCxnSpPr>
          <p:nvPr/>
        </p:nvCxnSpPr>
        <p:spPr>
          <a:xfrm rot="10800000" flipV="1">
            <a:off x="5890592" y="5560927"/>
            <a:ext cx="1029161" cy="81510"/>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25" name="Connector: Elbow 4124">
            <a:extLst>
              <a:ext uri="{FF2B5EF4-FFF2-40B4-BE49-F238E27FC236}">
                <a16:creationId xmlns:a16="http://schemas.microsoft.com/office/drawing/2014/main" id="{0A7C7E85-9283-F72E-B73F-88DB1CDCBC5E}"/>
              </a:ext>
            </a:extLst>
          </p:cNvPr>
          <p:cNvCxnSpPr>
            <a:cxnSpLocks/>
            <a:endCxn id="4115" idx="0"/>
          </p:cNvCxnSpPr>
          <p:nvPr/>
        </p:nvCxnSpPr>
        <p:spPr>
          <a:xfrm rot="16200000" flipH="1">
            <a:off x="5274653" y="4975944"/>
            <a:ext cx="324163" cy="140345"/>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34" name="Connector: Elbow 4133">
            <a:extLst>
              <a:ext uri="{FF2B5EF4-FFF2-40B4-BE49-F238E27FC236}">
                <a16:creationId xmlns:a16="http://schemas.microsoft.com/office/drawing/2014/main" id="{3FBAE0A9-8021-9920-9CA5-8870DF266507}"/>
              </a:ext>
            </a:extLst>
          </p:cNvPr>
          <p:cNvCxnSpPr>
            <a:cxnSpLocks/>
          </p:cNvCxnSpPr>
          <p:nvPr/>
        </p:nvCxnSpPr>
        <p:spPr>
          <a:xfrm rot="10800000">
            <a:off x="4067522" y="4858321"/>
            <a:ext cx="1045824" cy="634679"/>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37" name="TextBox 4136">
            <a:extLst>
              <a:ext uri="{FF2B5EF4-FFF2-40B4-BE49-F238E27FC236}">
                <a16:creationId xmlns:a16="http://schemas.microsoft.com/office/drawing/2014/main" id="{D66A15CA-2A10-792C-A450-E798414D5F1B}"/>
              </a:ext>
            </a:extLst>
          </p:cNvPr>
          <p:cNvSpPr txBox="1"/>
          <p:nvPr/>
        </p:nvSpPr>
        <p:spPr>
          <a:xfrm>
            <a:off x="3878820" y="5289589"/>
            <a:ext cx="2019803" cy="338554"/>
          </a:xfrm>
          <a:prstGeom prst="rect">
            <a:avLst/>
          </a:prstGeom>
          <a:noFill/>
        </p:spPr>
        <p:txBody>
          <a:bodyPr wrap="square" lIns="0" tIns="0" rIns="0" bIns="0" rtlCol="0">
            <a:spAutoFit/>
          </a:bodyPr>
          <a:lstStyle/>
          <a:p>
            <a:pPr algn="l"/>
            <a:r>
              <a:rPr lang="en-US" sz="1100" b="1"/>
              <a:t>Determination </a:t>
            </a:r>
          </a:p>
          <a:p>
            <a:pPr algn="l"/>
            <a:r>
              <a:rPr lang="en-US" sz="1100" b="1"/>
              <a:t>and Reasoning</a:t>
            </a:r>
          </a:p>
        </p:txBody>
      </p:sp>
      <p:sp>
        <p:nvSpPr>
          <p:cNvPr id="4143" name="TextBox 4142">
            <a:extLst>
              <a:ext uri="{FF2B5EF4-FFF2-40B4-BE49-F238E27FC236}">
                <a16:creationId xmlns:a16="http://schemas.microsoft.com/office/drawing/2014/main" id="{72569DB2-3B9C-8262-6BB5-ACBA8A9B5C46}"/>
              </a:ext>
            </a:extLst>
          </p:cNvPr>
          <p:cNvSpPr txBox="1"/>
          <p:nvPr/>
        </p:nvSpPr>
        <p:spPr>
          <a:xfrm>
            <a:off x="3648577" y="6043419"/>
            <a:ext cx="1181119" cy="677108"/>
          </a:xfrm>
          <a:prstGeom prst="rect">
            <a:avLst/>
          </a:prstGeom>
          <a:noFill/>
        </p:spPr>
        <p:txBody>
          <a:bodyPr wrap="square" lIns="0" tIns="0" rIns="0" bIns="0" rtlCol="0">
            <a:spAutoFit/>
          </a:bodyPr>
          <a:lstStyle/>
          <a:p>
            <a:pPr algn="l"/>
            <a:r>
              <a:rPr lang="en-US" sz="1100" b="1"/>
              <a:t>Evaluations, </a:t>
            </a:r>
          </a:p>
          <a:p>
            <a:pPr algn="l"/>
            <a:r>
              <a:rPr lang="en-US" sz="1100" b="1"/>
              <a:t>RAI,</a:t>
            </a:r>
          </a:p>
          <a:p>
            <a:pPr algn="l"/>
            <a:r>
              <a:rPr lang="en-US" sz="1100" b="1"/>
              <a:t>Training,</a:t>
            </a:r>
          </a:p>
          <a:p>
            <a:pPr algn="l"/>
            <a:r>
              <a:rPr lang="en-US" sz="1100" b="1"/>
              <a:t>Benchmarking</a:t>
            </a:r>
          </a:p>
        </p:txBody>
      </p:sp>
      <p:sp>
        <p:nvSpPr>
          <p:cNvPr id="4152" name="TextBox 4151">
            <a:extLst>
              <a:ext uri="{FF2B5EF4-FFF2-40B4-BE49-F238E27FC236}">
                <a16:creationId xmlns:a16="http://schemas.microsoft.com/office/drawing/2014/main" id="{B47BDAAA-6B14-2570-11AD-396F10EC2601}"/>
              </a:ext>
            </a:extLst>
          </p:cNvPr>
          <p:cNvSpPr txBox="1"/>
          <p:nvPr/>
        </p:nvSpPr>
        <p:spPr>
          <a:xfrm>
            <a:off x="1590227" y="5149825"/>
            <a:ext cx="1624952" cy="400110"/>
          </a:xfrm>
          <a:prstGeom prst="rect">
            <a:avLst/>
          </a:prstGeom>
          <a:noFill/>
        </p:spPr>
        <p:txBody>
          <a:bodyPr wrap="square">
            <a:spAutoFit/>
          </a:bodyPr>
          <a:lstStyle/>
          <a:p>
            <a:pPr defTabSz="932472" fontAlgn="base">
              <a:spcBef>
                <a:spcPct val="0"/>
              </a:spcBef>
              <a:spcAft>
                <a:spcPct val="0"/>
              </a:spcAft>
            </a:pPr>
            <a:r>
              <a:rPr lang="es-MX" sz="1000" b="1">
                <a:solidFill>
                  <a:srgbClr val="C03BC4"/>
                </a:solidFill>
                <a:ea typeface="Segoe UI" pitchFamily="34" charset="0"/>
                <a:cs typeface="Segoe Sans Text" pitchFamily="2" charset="0"/>
              </a:rPr>
              <a:t>Payor Portal</a:t>
            </a:r>
          </a:p>
          <a:p>
            <a:pPr defTabSz="932472" fontAlgn="base">
              <a:spcBef>
                <a:spcPct val="0"/>
              </a:spcBef>
              <a:spcAft>
                <a:spcPct val="0"/>
              </a:spcAft>
            </a:pPr>
            <a:endParaRPr lang="es-MX" sz="1000" b="1">
              <a:solidFill>
                <a:schemeClr val="tx1">
                  <a:lumMod val="95000"/>
                  <a:lumOff val="5000"/>
                </a:schemeClr>
              </a:solidFill>
              <a:ea typeface="Segoe UI" pitchFamily="34" charset="0"/>
              <a:cs typeface="Segoe Sans Text" pitchFamily="2" charset="0"/>
            </a:endParaRPr>
          </a:p>
        </p:txBody>
      </p:sp>
      <p:cxnSp>
        <p:nvCxnSpPr>
          <p:cNvPr id="4153" name="Connector: Elbow 4152">
            <a:extLst>
              <a:ext uri="{FF2B5EF4-FFF2-40B4-BE49-F238E27FC236}">
                <a16:creationId xmlns:a16="http://schemas.microsoft.com/office/drawing/2014/main" id="{B26158C5-E149-EE3D-5B8E-9FE75037303D}"/>
              </a:ext>
            </a:extLst>
          </p:cNvPr>
          <p:cNvCxnSpPr>
            <a:cxnSpLocks/>
          </p:cNvCxnSpPr>
          <p:nvPr/>
        </p:nvCxnSpPr>
        <p:spPr>
          <a:xfrm rot="10800000" flipV="1">
            <a:off x="11583497" y="4900325"/>
            <a:ext cx="404517" cy="142963"/>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55" name="TextBox 4154">
            <a:extLst>
              <a:ext uri="{FF2B5EF4-FFF2-40B4-BE49-F238E27FC236}">
                <a16:creationId xmlns:a16="http://schemas.microsoft.com/office/drawing/2014/main" id="{003D7DEE-FA55-FAEF-8837-C10BB7305452}"/>
              </a:ext>
            </a:extLst>
          </p:cNvPr>
          <p:cNvSpPr txBox="1"/>
          <p:nvPr/>
        </p:nvSpPr>
        <p:spPr>
          <a:xfrm rot="16200000">
            <a:off x="11259106" y="4301640"/>
            <a:ext cx="1610627" cy="169277"/>
          </a:xfrm>
          <a:prstGeom prst="rect">
            <a:avLst/>
          </a:prstGeom>
          <a:noFill/>
        </p:spPr>
        <p:txBody>
          <a:bodyPr wrap="square" lIns="0" tIns="0" rIns="0" bIns="0" rtlCol="0">
            <a:spAutoFit/>
          </a:bodyPr>
          <a:lstStyle/>
          <a:p>
            <a:pPr algn="l"/>
            <a:r>
              <a:rPr lang="en-US" sz="1100" b="1"/>
              <a:t>Providers</a:t>
            </a:r>
          </a:p>
        </p:txBody>
      </p:sp>
      <p:sp>
        <p:nvSpPr>
          <p:cNvPr id="4157" name="TextBox 4156">
            <a:extLst>
              <a:ext uri="{FF2B5EF4-FFF2-40B4-BE49-F238E27FC236}">
                <a16:creationId xmlns:a16="http://schemas.microsoft.com/office/drawing/2014/main" id="{8EC55A5B-8AD5-C317-1EE0-D71E3EA975E0}"/>
              </a:ext>
            </a:extLst>
          </p:cNvPr>
          <p:cNvSpPr txBox="1"/>
          <p:nvPr/>
        </p:nvSpPr>
        <p:spPr>
          <a:xfrm>
            <a:off x="1586393" y="2430935"/>
            <a:ext cx="1281869" cy="169277"/>
          </a:xfrm>
          <a:prstGeom prst="rect">
            <a:avLst/>
          </a:prstGeom>
          <a:noFill/>
        </p:spPr>
        <p:txBody>
          <a:bodyPr wrap="square" lIns="0" tIns="0" rIns="0" bIns="0" rtlCol="0">
            <a:spAutoFit/>
          </a:bodyPr>
          <a:lstStyle/>
          <a:p>
            <a:pPr algn="l"/>
            <a:r>
              <a:rPr lang="en-US" sz="1100" b="1">
                <a:solidFill>
                  <a:srgbClr val="C03BC4"/>
                </a:solidFill>
              </a:rPr>
              <a:t>PA Case 1</a:t>
            </a:r>
          </a:p>
        </p:txBody>
      </p:sp>
      <p:sp>
        <p:nvSpPr>
          <p:cNvPr id="4158" name="TextBox 4157">
            <a:extLst>
              <a:ext uri="{FF2B5EF4-FFF2-40B4-BE49-F238E27FC236}">
                <a16:creationId xmlns:a16="http://schemas.microsoft.com/office/drawing/2014/main" id="{CB357E33-58CE-9DB6-2CD5-F10933B6FD6F}"/>
              </a:ext>
            </a:extLst>
          </p:cNvPr>
          <p:cNvSpPr txBox="1"/>
          <p:nvPr/>
        </p:nvSpPr>
        <p:spPr>
          <a:xfrm>
            <a:off x="1668951" y="2683239"/>
            <a:ext cx="1281869" cy="246221"/>
          </a:xfrm>
          <a:prstGeom prst="rect">
            <a:avLst/>
          </a:prstGeom>
          <a:noFill/>
        </p:spPr>
        <p:txBody>
          <a:bodyPr wrap="square" lIns="0" tIns="0" rIns="0" bIns="0" rtlCol="0">
            <a:spAutoFit/>
          </a:bodyPr>
          <a:lstStyle/>
          <a:p>
            <a:pPr algn="l"/>
            <a:r>
              <a:rPr lang="en-US" sz="800" b="1"/>
              <a:t>Diagnosis and medical justification</a:t>
            </a:r>
          </a:p>
        </p:txBody>
      </p:sp>
      <p:sp>
        <p:nvSpPr>
          <p:cNvPr id="4160" name="TextBox 4159">
            <a:extLst>
              <a:ext uri="{FF2B5EF4-FFF2-40B4-BE49-F238E27FC236}">
                <a16:creationId xmlns:a16="http://schemas.microsoft.com/office/drawing/2014/main" id="{604AA4B2-1956-DF5D-BF86-B036DBD8798B}"/>
              </a:ext>
            </a:extLst>
          </p:cNvPr>
          <p:cNvSpPr txBox="1"/>
          <p:nvPr/>
        </p:nvSpPr>
        <p:spPr>
          <a:xfrm>
            <a:off x="1667659" y="3012487"/>
            <a:ext cx="1281869" cy="538609"/>
          </a:xfrm>
          <a:prstGeom prst="rect">
            <a:avLst/>
          </a:prstGeom>
          <a:noFill/>
        </p:spPr>
        <p:txBody>
          <a:bodyPr wrap="square" lIns="0" tIns="0" rIns="0" bIns="0" rtlCol="0">
            <a:spAutoFit/>
          </a:bodyPr>
          <a:lstStyle/>
          <a:p>
            <a:pPr algn="l"/>
            <a:r>
              <a:rPr lang="en-US" sz="800" b="1"/>
              <a:t>Prognosis and risk if treatment is not</a:t>
            </a:r>
          </a:p>
          <a:p>
            <a:pPr algn="l"/>
            <a:r>
              <a:rPr lang="en-US" sz="800" b="1"/>
              <a:t>approved</a:t>
            </a:r>
          </a:p>
          <a:p>
            <a:pPr algn="l"/>
            <a:endParaRPr lang="en-US" sz="1100" b="1"/>
          </a:p>
        </p:txBody>
      </p:sp>
      <p:sp>
        <p:nvSpPr>
          <p:cNvPr id="4161" name="TextBox 4160">
            <a:extLst>
              <a:ext uri="{FF2B5EF4-FFF2-40B4-BE49-F238E27FC236}">
                <a16:creationId xmlns:a16="http://schemas.microsoft.com/office/drawing/2014/main" id="{639296C5-F91B-136E-E864-76C1BE4FC84F}"/>
              </a:ext>
            </a:extLst>
          </p:cNvPr>
          <p:cNvSpPr txBox="1"/>
          <p:nvPr/>
        </p:nvSpPr>
        <p:spPr>
          <a:xfrm>
            <a:off x="1597831" y="4810537"/>
            <a:ext cx="1281869" cy="169277"/>
          </a:xfrm>
          <a:prstGeom prst="rect">
            <a:avLst/>
          </a:prstGeom>
          <a:noFill/>
        </p:spPr>
        <p:txBody>
          <a:bodyPr wrap="square" lIns="0" tIns="0" rIns="0" bIns="0" rtlCol="0">
            <a:spAutoFit/>
          </a:bodyPr>
          <a:lstStyle/>
          <a:p>
            <a:pPr algn="l"/>
            <a:r>
              <a:rPr lang="en-US" sz="1100" b="1">
                <a:solidFill>
                  <a:srgbClr val="C03BC4"/>
                </a:solidFill>
              </a:rPr>
              <a:t>PA Case n</a:t>
            </a:r>
          </a:p>
        </p:txBody>
      </p:sp>
      <p:sp>
        <p:nvSpPr>
          <p:cNvPr id="4162" name="TextBox 4161">
            <a:extLst>
              <a:ext uri="{FF2B5EF4-FFF2-40B4-BE49-F238E27FC236}">
                <a16:creationId xmlns:a16="http://schemas.microsoft.com/office/drawing/2014/main" id="{795B44A4-9C23-EC92-9698-A636AB87E7E6}"/>
              </a:ext>
            </a:extLst>
          </p:cNvPr>
          <p:cNvSpPr txBox="1"/>
          <p:nvPr/>
        </p:nvSpPr>
        <p:spPr>
          <a:xfrm>
            <a:off x="1940861" y="4209354"/>
            <a:ext cx="1281869" cy="169277"/>
          </a:xfrm>
          <a:prstGeom prst="rect">
            <a:avLst/>
          </a:prstGeom>
          <a:noFill/>
        </p:spPr>
        <p:txBody>
          <a:bodyPr wrap="square" lIns="0" tIns="0" rIns="0" bIns="0" rtlCol="0">
            <a:spAutoFit/>
          </a:bodyPr>
          <a:lstStyle/>
          <a:p>
            <a:pPr algn="l"/>
            <a:r>
              <a:rPr lang="en-US" sz="1100" b="1"/>
              <a:t>…</a:t>
            </a:r>
          </a:p>
        </p:txBody>
      </p:sp>
      <p:sp>
        <p:nvSpPr>
          <p:cNvPr id="4163" name="TextBox 4162">
            <a:extLst>
              <a:ext uri="{FF2B5EF4-FFF2-40B4-BE49-F238E27FC236}">
                <a16:creationId xmlns:a16="http://schemas.microsoft.com/office/drawing/2014/main" id="{F7B3F28C-CDF5-CE95-8FC4-5B5204CB4E36}"/>
              </a:ext>
            </a:extLst>
          </p:cNvPr>
          <p:cNvSpPr txBox="1"/>
          <p:nvPr/>
        </p:nvSpPr>
        <p:spPr>
          <a:xfrm>
            <a:off x="1940862" y="4427716"/>
            <a:ext cx="1281869" cy="169277"/>
          </a:xfrm>
          <a:prstGeom prst="rect">
            <a:avLst/>
          </a:prstGeom>
          <a:noFill/>
        </p:spPr>
        <p:txBody>
          <a:bodyPr wrap="square" lIns="0" tIns="0" rIns="0" bIns="0" rtlCol="0">
            <a:spAutoFit/>
          </a:bodyPr>
          <a:lstStyle/>
          <a:p>
            <a:pPr algn="l"/>
            <a:r>
              <a:rPr lang="en-US" sz="1100" b="1"/>
              <a:t>…</a:t>
            </a:r>
          </a:p>
        </p:txBody>
      </p:sp>
      <p:sp>
        <p:nvSpPr>
          <p:cNvPr id="4164" name="TextBox 4163">
            <a:extLst>
              <a:ext uri="{FF2B5EF4-FFF2-40B4-BE49-F238E27FC236}">
                <a16:creationId xmlns:a16="http://schemas.microsoft.com/office/drawing/2014/main" id="{68D50D6A-6BED-C76A-90ED-B4B9B8A35D71}"/>
              </a:ext>
            </a:extLst>
          </p:cNvPr>
          <p:cNvSpPr txBox="1"/>
          <p:nvPr/>
        </p:nvSpPr>
        <p:spPr>
          <a:xfrm>
            <a:off x="1940861" y="4023879"/>
            <a:ext cx="1281869" cy="169277"/>
          </a:xfrm>
          <a:prstGeom prst="rect">
            <a:avLst/>
          </a:prstGeom>
          <a:noFill/>
        </p:spPr>
        <p:txBody>
          <a:bodyPr wrap="square" lIns="0" tIns="0" rIns="0" bIns="0" rtlCol="0">
            <a:spAutoFit/>
          </a:bodyPr>
          <a:lstStyle/>
          <a:p>
            <a:pPr algn="l"/>
            <a:r>
              <a:rPr lang="en-US" sz="1100" b="1"/>
              <a:t>…</a:t>
            </a:r>
          </a:p>
        </p:txBody>
      </p:sp>
      <p:sp>
        <p:nvSpPr>
          <p:cNvPr id="4166" name="TextBox 4165">
            <a:extLst>
              <a:ext uri="{FF2B5EF4-FFF2-40B4-BE49-F238E27FC236}">
                <a16:creationId xmlns:a16="http://schemas.microsoft.com/office/drawing/2014/main" id="{DE282CE8-D9DC-4129-8B53-0589A9C9E6C1}"/>
              </a:ext>
            </a:extLst>
          </p:cNvPr>
          <p:cNvSpPr txBox="1"/>
          <p:nvPr/>
        </p:nvSpPr>
        <p:spPr>
          <a:xfrm>
            <a:off x="1674052" y="3479509"/>
            <a:ext cx="1281869" cy="415498"/>
          </a:xfrm>
          <a:prstGeom prst="rect">
            <a:avLst/>
          </a:prstGeom>
          <a:noFill/>
        </p:spPr>
        <p:txBody>
          <a:bodyPr wrap="square" lIns="0" tIns="0" rIns="0" bIns="0" rtlCol="0">
            <a:spAutoFit/>
          </a:bodyPr>
          <a:lstStyle/>
          <a:p>
            <a:pPr algn="l"/>
            <a:r>
              <a:rPr lang="en-US" sz="800" b="1"/>
              <a:t>Relevant lab results or diagnostic imaging</a:t>
            </a:r>
          </a:p>
          <a:p>
            <a:pPr algn="l"/>
            <a:endParaRPr lang="en-US" sz="1100" b="1"/>
          </a:p>
        </p:txBody>
      </p:sp>
      <p:sp>
        <p:nvSpPr>
          <p:cNvPr id="4167" name="TextBox 4166">
            <a:extLst>
              <a:ext uri="{FF2B5EF4-FFF2-40B4-BE49-F238E27FC236}">
                <a16:creationId xmlns:a16="http://schemas.microsoft.com/office/drawing/2014/main" id="{CDA6BAED-CE10-2C19-5508-764D967610A0}"/>
              </a:ext>
            </a:extLst>
          </p:cNvPr>
          <p:cNvSpPr txBox="1"/>
          <p:nvPr/>
        </p:nvSpPr>
        <p:spPr>
          <a:xfrm>
            <a:off x="1674052" y="3792780"/>
            <a:ext cx="1084572" cy="246221"/>
          </a:xfrm>
          <a:prstGeom prst="rect">
            <a:avLst/>
          </a:prstGeom>
          <a:noFill/>
        </p:spPr>
        <p:txBody>
          <a:bodyPr wrap="square" lIns="0" tIns="0" rIns="0" bIns="0" rtlCol="0">
            <a:spAutoFit/>
          </a:bodyPr>
          <a:lstStyle/>
          <a:p>
            <a:pPr algn="l"/>
            <a:r>
              <a:rPr lang="en-US" sz="800" b="1"/>
              <a:t>AI Determination and Rationale</a:t>
            </a:r>
          </a:p>
        </p:txBody>
      </p:sp>
      <p:cxnSp>
        <p:nvCxnSpPr>
          <p:cNvPr id="4168" name="Connector: Elbow 4167">
            <a:extLst>
              <a:ext uri="{FF2B5EF4-FFF2-40B4-BE49-F238E27FC236}">
                <a16:creationId xmlns:a16="http://schemas.microsoft.com/office/drawing/2014/main" id="{40D86892-2A1B-6ADD-69F8-452B3F05BBA4}"/>
              </a:ext>
            </a:extLst>
          </p:cNvPr>
          <p:cNvCxnSpPr>
            <a:cxnSpLocks/>
          </p:cNvCxnSpPr>
          <p:nvPr/>
        </p:nvCxnSpPr>
        <p:spPr>
          <a:xfrm>
            <a:off x="1082205" y="3407795"/>
            <a:ext cx="371699" cy="71714"/>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92" name="Connector: Elbow 4191">
            <a:extLst>
              <a:ext uri="{FF2B5EF4-FFF2-40B4-BE49-F238E27FC236}">
                <a16:creationId xmlns:a16="http://schemas.microsoft.com/office/drawing/2014/main" id="{46C82C66-649E-9957-B569-FACFA69E5CE7}"/>
              </a:ext>
            </a:extLst>
          </p:cNvPr>
          <p:cNvCxnSpPr>
            <a:cxnSpLocks/>
          </p:cNvCxnSpPr>
          <p:nvPr/>
        </p:nvCxnSpPr>
        <p:spPr>
          <a:xfrm rot="16200000" flipV="1">
            <a:off x="74030" y="1826177"/>
            <a:ext cx="996031" cy="185673"/>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95" name="TextBox 4194">
            <a:extLst>
              <a:ext uri="{FF2B5EF4-FFF2-40B4-BE49-F238E27FC236}">
                <a16:creationId xmlns:a16="http://schemas.microsoft.com/office/drawing/2014/main" id="{1EC58AD1-11BC-A573-937F-1C5BF036A023}"/>
              </a:ext>
            </a:extLst>
          </p:cNvPr>
          <p:cNvSpPr txBox="1"/>
          <p:nvPr/>
        </p:nvSpPr>
        <p:spPr>
          <a:xfrm>
            <a:off x="3260376" y="4654653"/>
            <a:ext cx="1097981" cy="661720"/>
          </a:xfrm>
          <a:prstGeom prst="rect">
            <a:avLst/>
          </a:prstGeom>
          <a:noFill/>
        </p:spPr>
        <p:txBody>
          <a:bodyPr wrap="square" lIns="0" tIns="0" rIns="0" bIns="0" rtlCol="0">
            <a:spAutoFit/>
          </a:bodyPr>
          <a:lstStyle/>
          <a:p>
            <a:pPr marL="171450" indent="-171450" algn="l">
              <a:buFont typeface="Arial" panose="020B0604020202020204" pitchFamily="34" charset="0"/>
              <a:buChar char="•"/>
            </a:pPr>
            <a:r>
              <a:rPr lang="en-US" sz="800" b="1"/>
              <a:t>Approved </a:t>
            </a:r>
          </a:p>
          <a:p>
            <a:pPr marL="171450" indent="-171450" algn="l">
              <a:buFont typeface="Arial" panose="020B0604020202020204" pitchFamily="34" charset="0"/>
              <a:buChar char="•"/>
            </a:pPr>
            <a:r>
              <a:rPr lang="en-US" sz="800" b="1"/>
              <a:t>Rejected</a:t>
            </a:r>
          </a:p>
          <a:p>
            <a:pPr marL="171450" indent="-171450" algn="l">
              <a:buFont typeface="Arial" panose="020B0604020202020204" pitchFamily="34" charset="0"/>
              <a:buChar char="•"/>
            </a:pPr>
            <a:r>
              <a:rPr lang="en-US" sz="800" b="1"/>
              <a:t>Need more Information </a:t>
            </a:r>
          </a:p>
          <a:p>
            <a:pPr algn="l"/>
            <a:endParaRPr lang="en-US" sz="1100" b="1"/>
          </a:p>
        </p:txBody>
      </p:sp>
      <p:sp>
        <p:nvSpPr>
          <p:cNvPr id="4198" name="Rectangle: Rounded Corners 4197">
            <a:extLst>
              <a:ext uri="{FF2B5EF4-FFF2-40B4-BE49-F238E27FC236}">
                <a16:creationId xmlns:a16="http://schemas.microsoft.com/office/drawing/2014/main" id="{913A8D90-1775-FD65-AA53-2185AAA16671}"/>
              </a:ext>
            </a:extLst>
          </p:cNvPr>
          <p:cNvSpPr/>
          <p:nvPr/>
        </p:nvSpPr>
        <p:spPr bwMode="auto">
          <a:xfrm rot="16200000">
            <a:off x="7096833" y="4413052"/>
            <a:ext cx="1350245" cy="1610626"/>
          </a:xfrm>
          <a:prstGeom prst="roundRect">
            <a:avLst>
              <a:gd name="adj" fmla="val 4644"/>
            </a:avLst>
          </a:prstGeom>
          <a:noFill/>
          <a:ln w="9525" cap="flat" cmpd="sng" algn="ctr">
            <a:solidFill>
              <a:schemeClr val="accent1"/>
            </a:solidFill>
            <a:prstDash val="solid"/>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Sans Text" pitchFamily="2" charset="0"/>
            </a:endParaRPr>
          </a:p>
        </p:txBody>
      </p:sp>
      <p:sp>
        <p:nvSpPr>
          <p:cNvPr id="4200" name="TextBox 4199">
            <a:extLst>
              <a:ext uri="{FF2B5EF4-FFF2-40B4-BE49-F238E27FC236}">
                <a16:creationId xmlns:a16="http://schemas.microsoft.com/office/drawing/2014/main" id="{55D6DCC8-1843-0FD0-27BF-FE0D003F09B7}"/>
              </a:ext>
            </a:extLst>
          </p:cNvPr>
          <p:cNvSpPr txBox="1"/>
          <p:nvPr/>
        </p:nvSpPr>
        <p:spPr>
          <a:xfrm>
            <a:off x="160950" y="2335379"/>
            <a:ext cx="1297629" cy="677108"/>
          </a:xfrm>
          <a:prstGeom prst="rect">
            <a:avLst/>
          </a:prstGeom>
          <a:noFill/>
        </p:spPr>
        <p:txBody>
          <a:bodyPr wrap="square" lIns="0" tIns="0" rIns="0" bIns="0" rtlCol="0">
            <a:spAutoFit/>
          </a:bodyPr>
          <a:lstStyle/>
          <a:p>
            <a:pPr algn="l"/>
            <a:r>
              <a:rPr lang="en-US" sz="1100" b="1"/>
              <a:t>Write Determination and </a:t>
            </a:r>
          </a:p>
          <a:p>
            <a:pPr algn="l"/>
            <a:r>
              <a:rPr lang="en-US" sz="1100"/>
              <a:t>Provide Clinical Justification</a:t>
            </a:r>
            <a:endParaRPr lang="en-US" sz="1100" b="1"/>
          </a:p>
        </p:txBody>
      </p:sp>
      <p:sp>
        <p:nvSpPr>
          <p:cNvPr id="4201" name="TextBox 4200">
            <a:extLst>
              <a:ext uri="{FF2B5EF4-FFF2-40B4-BE49-F238E27FC236}">
                <a16:creationId xmlns:a16="http://schemas.microsoft.com/office/drawing/2014/main" id="{B27A5BFC-6C1C-80BD-3EED-E39163252E2C}"/>
              </a:ext>
            </a:extLst>
          </p:cNvPr>
          <p:cNvSpPr txBox="1"/>
          <p:nvPr/>
        </p:nvSpPr>
        <p:spPr>
          <a:xfrm>
            <a:off x="3334235" y="1420998"/>
            <a:ext cx="1353314" cy="169277"/>
          </a:xfrm>
          <a:prstGeom prst="rect">
            <a:avLst/>
          </a:prstGeom>
          <a:noFill/>
        </p:spPr>
        <p:txBody>
          <a:bodyPr wrap="square" lIns="0" tIns="0" rIns="0" bIns="0" rtlCol="0">
            <a:spAutoFit/>
          </a:bodyPr>
          <a:lstStyle/>
          <a:p>
            <a:pPr algn="l"/>
            <a:r>
              <a:rPr lang="en-US" sz="1100" b="1">
                <a:solidFill>
                  <a:schemeClr val="accent1">
                    <a:lumMod val="75000"/>
                  </a:schemeClr>
                </a:solidFill>
              </a:rPr>
              <a:t>Knowledge Store</a:t>
            </a:r>
          </a:p>
        </p:txBody>
      </p:sp>
      <p:sp>
        <p:nvSpPr>
          <p:cNvPr id="4206" name="Rectangle: Rounded Corners 4205">
            <a:extLst>
              <a:ext uri="{FF2B5EF4-FFF2-40B4-BE49-F238E27FC236}">
                <a16:creationId xmlns:a16="http://schemas.microsoft.com/office/drawing/2014/main" id="{7DD38A1D-2D1E-7DC1-0280-FA81192588ED}"/>
              </a:ext>
            </a:extLst>
          </p:cNvPr>
          <p:cNvSpPr/>
          <p:nvPr/>
        </p:nvSpPr>
        <p:spPr bwMode="auto">
          <a:xfrm rot="16200000">
            <a:off x="3203473" y="1633813"/>
            <a:ext cx="1350245" cy="1353315"/>
          </a:xfrm>
          <a:prstGeom prst="roundRect">
            <a:avLst>
              <a:gd name="adj" fmla="val 4644"/>
            </a:avLst>
          </a:prstGeom>
          <a:noFill/>
          <a:ln w="9525" cap="flat" cmpd="sng" algn="ctr">
            <a:solidFill>
              <a:schemeClr val="accent1"/>
            </a:solidFill>
            <a:prstDash val="solid"/>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Sans Text" pitchFamily="2" charset="0"/>
            </a:endParaRPr>
          </a:p>
        </p:txBody>
      </p:sp>
      <p:sp>
        <p:nvSpPr>
          <p:cNvPr id="4210" name="TextBox 4209">
            <a:extLst>
              <a:ext uri="{FF2B5EF4-FFF2-40B4-BE49-F238E27FC236}">
                <a16:creationId xmlns:a16="http://schemas.microsoft.com/office/drawing/2014/main" id="{5CB7A275-C334-12D2-68BA-FB6E1135F878}"/>
              </a:ext>
            </a:extLst>
          </p:cNvPr>
          <p:cNvSpPr txBox="1"/>
          <p:nvPr/>
        </p:nvSpPr>
        <p:spPr>
          <a:xfrm>
            <a:off x="7319260" y="4129362"/>
            <a:ext cx="1833683" cy="338554"/>
          </a:xfrm>
          <a:prstGeom prst="rect">
            <a:avLst/>
          </a:prstGeom>
          <a:noFill/>
        </p:spPr>
        <p:txBody>
          <a:bodyPr wrap="square" lIns="0" tIns="0" rIns="0" bIns="0" rtlCol="0">
            <a:spAutoFit/>
          </a:bodyPr>
          <a:lstStyle/>
          <a:p>
            <a:pPr algn="l"/>
            <a:r>
              <a:rPr lang="en-US" sz="1100" b="1">
                <a:solidFill>
                  <a:schemeClr val="accent1">
                    <a:lumMod val="75000"/>
                  </a:schemeClr>
                </a:solidFill>
              </a:rPr>
              <a:t>Unstructured </a:t>
            </a:r>
          </a:p>
          <a:p>
            <a:pPr algn="l"/>
            <a:r>
              <a:rPr lang="en-US" sz="1100" b="1">
                <a:solidFill>
                  <a:schemeClr val="accent1">
                    <a:lumMod val="75000"/>
                  </a:schemeClr>
                </a:solidFill>
              </a:rPr>
              <a:t>Clinical Data Processing </a:t>
            </a:r>
          </a:p>
        </p:txBody>
      </p:sp>
      <p:sp>
        <p:nvSpPr>
          <p:cNvPr id="4211" name="Rectangle: Rounded Corners 4210">
            <a:extLst>
              <a:ext uri="{FF2B5EF4-FFF2-40B4-BE49-F238E27FC236}">
                <a16:creationId xmlns:a16="http://schemas.microsoft.com/office/drawing/2014/main" id="{C890952B-A760-4132-B74F-EA27F5117971}"/>
              </a:ext>
            </a:extLst>
          </p:cNvPr>
          <p:cNvSpPr/>
          <p:nvPr/>
        </p:nvSpPr>
        <p:spPr bwMode="auto">
          <a:xfrm rot="16200000">
            <a:off x="3478042" y="4316044"/>
            <a:ext cx="1171392" cy="1723596"/>
          </a:xfrm>
          <a:prstGeom prst="roundRect">
            <a:avLst>
              <a:gd name="adj" fmla="val 4644"/>
            </a:avLst>
          </a:prstGeom>
          <a:noFill/>
          <a:ln w="9525" cap="flat" cmpd="sng" algn="ctr">
            <a:solidFill>
              <a:schemeClr val="accent1"/>
            </a:solidFill>
            <a:prstDash val="solid"/>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Sans Text" pitchFamily="2" charset="0"/>
            </a:endParaRPr>
          </a:p>
        </p:txBody>
      </p:sp>
      <p:sp>
        <p:nvSpPr>
          <p:cNvPr id="4212" name="TextBox 4211">
            <a:extLst>
              <a:ext uri="{FF2B5EF4-FFF2-40B4-BE49-F238E27FC236}">
                <a16:creationId xmlns:a16="http://schemas.microsoft.com/office/drawing/2014/main" id="{7792872F-3565-F076-3D09-AF32403032C1}"/>
              </a:ext>
            </a:extLst>
          </p:cNvPr>
          <p:cNvSpPr txBox="1"/>
          <p:nvPr/>
        </p:nvSpPr>
        <p:spPr>
          <a:xfrm>
            <a:off x="3103197" y="3673504"/>
            <a:ext cx="1084965" cy="169277"/>
          </a:xfrm>
          <a:prstGeom prst="rect">
            <a:avLst/>
          </a:prstGeom>
          <a:noFill/>
        </p:spPr>
        <p:txBody>
          <a:bodyPr wrap="square" lIns="0" tIns="0" rIns="0" bIns="0" rtlCol="0">
            <a:spAutoFit/>
          </a:bodyPr>
          <a:lstStyle/>
          <a:p>
            <a:pPr algn="l"/>
            <a:endParaRPr lang="en-US" sz="1100" b="1">
              <a:solidFill>
                <a:schemeClr val="accent1">
                  <a:lumMod val="75000"/>
                </a:schemeClr>
              </a:solidFill>
            </a:endParaRPr>
          </a:p>
        </p:txBody>
      </p:sp>
      <p:sp>
        <p:nvSpPr>
          <p:cNvPr id="4213" name="Rectangle: Rounded Corners 4212">
            <a:extLst>
              <a:ext uri="{FF2B5EF4-FFF2-40B4-BE49-F238E27FC236}">
                <a16:creationId xmlns:a16="http://schemas.microsoft.com/office/drawing/2014/main" id="{23C9508C-0700-CD39-68A8-4773D7DBD676}"/>
              </a:ext>
            </a:extLst>
          </p:cNvPr>
          <p:cNvSpPr/>
          <p:nvPr/>
        </p:nvSpPr>
        <p:spPr bwMode="auto">
          <a:xfrm rot="16200000">
            <a:off x="146652" y="1912502"/>
            <a:ext cx="1251917" cy="1451530"/>
          </a:xfrm>
          <a:prstGeom prst="roundRect">
            <a:avLst>
              <a:gd name="adj" fmla="val 4644"/>
            </a:avLst>
          </a:prstGeom>
          <a:noFill/>
          <a:ln w="9525" cap="flat" cmpd="sng" algn="ctr">
            <a:solidFill>
              <a:schemeClr val="accent1"/>
            </a:solidFill>
            <a:prstDash val="solid"/>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Sans Text" pitchFamily="2" charset="0"/>
            </a:endParaRPr>
          </a:p>
        </p:txBody>
      </p:sp>
      <p:sp>
        <p:nvSpPr>
          <p:cNvPr id="4214" name="TextBox 4213">
            <a:extLst>
              <a:ext uri="{FF2B5EF4-FFF2-40B4-BE49-F238E27FC236}">
                <a16:creationId xmlns:a16="http://schemas.microsoft.com/office/drawing/2014/main" id="{70576DAB-7F8A-2A4F-FF56-8D54C54F270B}"/>
              </a:ext>
            </a:extLst>
          </p:cNvPr>
          <p:cNvSpPr txBox="1"/>
          <p:nvPr/>
        </p:nvSpPr>
        <p:spPr>
          <a:xfrm>
            <a:off x="3445009" y="4381311"/>
            <a:ext cx="1628565" cy="169277"/>
          </a:xfrm>
          <a:prstGeom prst="rect">
            <a:avLst/>
          </a:prstGeom>
          <a:noFill/>
        </p:spPr>
        <p:txBody>
          <a:bodyPr wrap="square" lIns="0" tIns="0" rIns="0" bIns="0" rtlCol="0">
            <a:spAutoFit/>
          </a:bodyPr>
          <a:lstStyle/>
          <a:p>
            <a:pPr algn="l"/>
            <a:r>
              <a:rPr lang="en-US" sz="1100" b="1">
                <a:solidFill>
                  <a:schemeClr val="accent1">
                    <a:lumMod val="75000"/>
                  </a:schemeClr>
                </a:solidFill>
              </a:rPr>
              <a:t>Claims Processing</a:t>
            </a:r>
          </a:p>
        </p:txBody>
      </p:sp>
      <p:sp>
        <p:nvSpPr>
          <p:cNvPr id="4215" name="TextBox 4214">
            <a:extLst>
              <a:ext uri="{FF2B5EF4-FFF2-40B4-BE49-F238E27FC236}">
                <a16:creationId xmlns:a16="http://schemas.microsoft.com/office/drawing/2014/main" id="{1E557CAB-5663-6B1A-CE11-DAC77CF035F7}"/>
              </a:ext>
            </a:extLst>
          </p:cNvPr>
          <p:cNvSpPr txBox="1"/>
          <p:nvPr/>
        </p:nvSpPr>
        <p:spPr>
          <a:xfrm>
            <a:off x="692984" y="1550564"/>
            <a:ext cx="2365406" cy="338554"/>
          </a:xfrm>
          <a:prstGeom prst="rect">
            <a:avLst/>
          </a:prstGeom>
          <a:noFill/>
        </p:spPr>
        <p:txBody>
          <a:bodyPr wrap="square" lIns="0" tIns="0" rIns="0" bIns="0" rtlCol="0">
            <a:spAutoFit/>
          </a:bodyPr>
          <a:lstStyle/>
          <a:p>
            <a:pPr algn="l"/>
            <a:r>
              <a:rPr lang="en-US" sz="1100" b="1">
                <a:solidFill>
                  <a:schemeClr val="accent1">
                    <a:lumMod val="75000"/>
                  </a:schemeClr>
                </a:solidFill>
              </a:rPr>
              <a:t>  Clinical Notes </a:t>
            </a:r>
          </a:p>
          <a:p>
            <a:pPr algn="l"/>
            <a:r>
              <a:rPr lang="en-US" sz="1100" b="1">
                <a:solidFill>
                  <a:schemeClr val="accent1">
                    <a:lumMod val="75000"/>
                  </a:schemeClr>
                </a:solidFill>
              </a:rPr>
              <a:t>“Medical Writing”</a:t>
            </a:r>
          </a:p>
        </p:txBody>
      </p:sp>
      <p:cxnSp>
        <p:nvCxnSpPr>
          <p:cNvPr id="14" name="Connector: Elbow 13">
            <a:extLst>
              <a:ext uri="{FF2B5EF4-FFF2-40B4-BE49-F238E27FC236}">
                <a16:creationId xmlns:a16="http://schemas.microsoft.com/office/drawing/2014/main" id="{0C9A3316-8B18-010F-6CC8-6AB33C053E3C}"/>
              </a:ext>
            </a:extLst>
          </p:cNvPr>
          <p:cNvCxnSpPr>
            <a:cxnSpLocks/>
          </p:cNvCxnSpPr>
          <p:nvPr/>
        </p:nvCxnSpPr>
        <p:spPr>
          <a:xfrm rot="16200000" flipH="1">
            <a:off x="4606551" y="3559741"/>
            <a:ext cx="865341" cy="561206"/>
          </a:xfrm>
          <a:prstGeom prst="bentConnector3">
            <a:avLst>
              <a:gd name="adj1" fmla="val 4187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1B626726-07E9-989B-2E7F-D9D46D8C886F}"/>
              </a:ext>
            </a:extLst>
          </p:cNvPr>
          <p:cNvSpPr/>
          <p:nvPr/>
        </p:nvSpPr>
        <p:spPr bwMode="auto">
          <a:xfrm rot="16200000">
            <a:off x="5508828" y="3415281"/>
            <a:ext cx="865343" cy="1880602"/>
          </a:xfrm>
          <a:prstGeom prst="roundRect">
            <a:avLst>
              <a:gd name="adj" fmla="val 4644"/>
            </a:avLst>
          </a:prstGeom>
          <a:noFill/>
          <a:ln w="9525" cap="flat" cmpd="sng" algn="ctr">
            <a:solidFill>
              <a:schemeClr val="accent1"/>
            </a:solidFill>
            <a:prstDash val="solid"/>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Sans Text" pitchFamily="2" charset="0"/>
            </a:endParaRPr>
          </a:p>
        </p:txBody>
      </p:sp>
      <p:cxnSp>
        <p:nvCxnSpPr>
          <p:cNvPr id="18" name="Connector: Elbow 17">
            <a:extLst>
              <a:ext uri="{FF2B5EF4-FFF2-40B4-BE49-F238E27FC236}">
                <a16:creationId xmlns:a16="http://schemas.microsoft.com/office/drawing/2014/main" id="{124E96A8-3AA8-5EA9-377F-80149A3721D1}"/>
              </a:ext>
            </a:extLst>
          </p:cNvPr>
          <p:cNvCxnSpPr>
            <a:cxnSpLocks/>
            <a:stCxn id="55" idx="1"/>
          </p:cNvCxnSpPr>
          <p:nvPr/>
        </p:nvCxnSpPr>
        <p:spPr>
          <a:xfrm rot="10800000">
            <a:off x="5677142" y="4493756"/>
            <a:ext cx="635405" cy="632310"/>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685F47D9-9287-0881-827D-0FE2ED0E46EA}"/>
              </a:ext>
            </a:extLst>
          </p:cNvPr>
          <p:cNvCxnSpPr>
            <a:cxnSpLocks/>
          </p:cNvCxnSpPr>
          <p:nvPr/>
        </p:nvCxnSpPr>
        <p:spPr>
          <a:xfrm rot="10800000" flipV="1">
            <a:off x="2491838" y="4928270"/>
            <a:ext cx="542401" cy="356072"/>
          </a:xfrm>
          <a:prstGeom prst="bentConnector3">
            <a:avLst>
              <a:gd name="adj1" fmla="val 3126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0FD32B0-6A95-F35C-0D6C-954BF0694B2D}"/>
              </a:ext>
            </a:extLst>
          </p:cNvPr>
          <p:cNvSpPr txBox="1"/>
          <p:nvPr/>
        </p:nvSpPr>
        <p:spPr>
          <a:xfrm>
            <a:off x="178103" y="1144164"/>
            <a:ext cx="1610627" cy="169277"/>
          </a:xfrm>
          <a:prstGeom prst="rect">
            <a:avLst/>
          </a:prstGeom>
          <a:noFill/>
        </p:spPr>
        <p:txBody>
          <a:bodyPr wrap="square" lIns="0" tIns="0" rIns="0" bIns="0" rtlCol="0">
            <a:spAutoFit/>
          </a:bodyPr>
          <a:lstStyle/>
          <a:p>
            <a:pPr algn="l"/>
            <a:r>
              <a:rPr lang="en-US" sz="1100" b="1"/>
              <a:t>Providers</a:t>
            </a:r>
          </a:p>
        </p:txBody>
      </p:sp>
      <p:sp>
        <p:nvSpPr>
          <p:cNvPr id="59" name="TextBox 58">
            <a:extLst>
              <a:ext uri="{FF2B5EF4-FFF2-40B4-BE49-F238E27FC236}">
                <a16:creationId xmlns:a16="http://schemas.microsoft.com/office/drawing/2014/main" id="{02386195-06F7-BBA2-1620-432EFF5264C4}"/>
              </a:ext>
            </a:extLst>
          </p:cNvPr>
          <p:cNvSpPr txBox="1"/>
          <p:nvPr/>
        </p:nvSpPr>
        <p:spPr>
          <a:xfrm>
            <a:off x="5430034" y="3686053"/>
            <a:ext cx="1628565" cy="169277"/>
          </a:xfrm>
          <a:prstGeom prst="rect">
            <a:avLst/>
          </a:prstGeom>
          <a:noFill/>
        </p:spPr>
        <p:txBody>
          <a:bodyPr wrap="square" lIns="0" tIns="0" rIns="0" bIns="0" rtlCol="0">
            <a:spAutoFit/>
          </a:bodyPr>
          <a:lstStyle/>
          <a:p>
            <a:pPr algn="l"/>
            <a:r>
              <a:rPr lang="en-US" sz="1100" b="1">
                <a:solidFill>
                  <a:schemeClr val="accent1">
                    <a:lumMod val="75000"/>
                  </a:schemeClr>
                </a:solidFill>
              </a:rPr>
              <a:t>Agentic RAG</a:t>
            </a:r>
          </a:p>
        </p:txBody>
      </p:sp>
      <p:sp>
        <p:nvSpPr>
          <p:cNvPr id="4122" name="Title 6">
            <a:extLst>
              <a:ext uri="{FF2B5EF4-FFF2-40B4-BE49-F238E27FC236}">
                <a16:creationId xmlns:a16="http://schemas.microsoft.com/office/drawing/2014/main" id="{6383275E-8E25-636A-D5E8-32832525D908}"/>
              </a:ext>
            </a:extLst>
          </p:cNvPr>
          <p:cNvSpPr txBox="1">
            <a:spLocks/>
          </p:cNvSpPr>
          <p:nvPr/>
        </p:nvSpPr>
        <p:spPr>
          <a:xfrm>
            <a:off x="4127650" y="141968"/>
            <a:ext cx="3827280" cy="55403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defRPr/>
            </a:pPr>
            <a:endParaRPr lang="en-US" sz="3200">
              <a:solidFill>
                <a:srgbClr val="C03BC4"/>
              </a:solidFill>
              <a:cs typeface="Segoe Sans Text" pitchFamily="2" charset="0"/>
            </a:endParaRPr>
          </a:p>
        </p:txBody>
      </p:sp>
      <p:sp>
        <p:nvSpPr>
          <p:cNvPr id="4165" name="Text Placeholder 13">
            <a:hlinkClick r:id="rId12"/>
            <a:extLst>
              <a:ext uri="{FF2B5EF4-FFF2-40B4-BE49-F238E27FC236}">
                <a16:creationId xmlns:a16="http://schemas.microsoft.com/office/drawing/2014/main" id="{FC98A02E-ABD3-5B9A-E82E-569E10570818}"/>
              </a:ext>
            </a:extLst>
          </p:cNvPr>
          <p:cNvSpPr>
            <a:spLocks noGrp="1"/>
          </p:cNvSpPr>
          <p:nvPr/>
        </p:nvSpPr>
        <p:spPr>
          <a:xfrm>
            <a:off x="223436" y="6472646"/>
            <a:ext cx="9326033" cy="172647"/>
          </a:xfrm>
          <a:prstGeom prst="rect">
            <a:avLst/>
          </a:prstGeom>
          <a:noFill/>
        </p:spPr>
        <p:txBody>
          <a:bodyPr vert="horz" wrap="square" lIns="0" tIns="0" rIns="0" bIns="0" rtlCol="0">
            <a:spAutoFit/>
          </a:bodyPr>
          <a:lstStyle>
            <a:lvl1pPr marL="0" marR="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sz="1122"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rPr>
              <a:t>Source: </a:t>
            </a: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hlinkClick r:id="rId13"/>
              </a:rPr>
              <a:t>AutoAuth</a:t>
            </a:r>
            <a:endPar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4169" name="Title 3">
            <a:extLst>
              <a:ext uri="{FF2B5EF4-FFF2-40B4-BE49-F238E27FC236}">
                <a16:creationId xmlns:a16="http://schemas.microsoft.com/office/drawing/2014/main" id="{C9FDD3BA-3E7A-CE8A-A92D-8BE6A2B006C3}"/>
              </a:ext>
            </a:extLst>
          </p:cNvPr>
          <p:cNvSpPr txBox="1">
            <a:spLocks/>
          </p:cNvSpPr>
          <p:nvPr/>
        </p:nvSpPr>
        <p:spPr>
          <a:xfrm>
            <a:off x="2879700" y="65944"/>
            <a:ext cx="7667696" cy="70257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a:solidFill>
                  <a:schemeClr val="accent6"/>
                </a:solidFill>
              </a:rPr>
              <a:t>The Need for Knowledge Stores</a:t>
            </a:r>
          </a:p>
          <a:p>
            <a:endParaRPr lang="en-US">
              <a:solidFill>
                <a:schemeClr val="accent6"/>
              </a:solidFill>
            </a:endParaRPr>
          </a:p>
        </p:txBody>
      </p:sp>
      <p:cxnSp>
        <p:nvCxnSpPr>
          <p:cNvPr id="4172" name="Elbow Connector 7200">
            <a:extLst>
              <a:ext uri="{FF2B5EF4-FFF2-40B4-BE49-F238E27FC236}">
                <a16:creationId xmlns:a16="http://schemas.microsoft.com/office/drawing/2014/main" id="{0C6E5A05-6E56-DE59-53F8-B32D71F7A903}"/>
              </a:ext>
            </a:extLst>
          </p:cNvPr>
          <p:cNvCxnSpPr>
            <a:cxnSpLocks/>
          </p:cNvCxnSpPr>
          <p:nvPr/>
        </p:nvCxnSpPr>
        <p:spPr>
          <a:xfrm>
            <a:off x="2715312" y="804491"/>
            <a:ext cx="1218942" cy="617138"/>
          </a:xfrm>
          <a:prstGeom prst="bentConnector2">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4178" name="TextBox 4177">
            <a:extLst>
              <a:ext uri="{FF2B5EF4-FFF2-40B4-BE49-F238E27FC236}">
                <a16:creationId xmlns:a16="http://schemas.microsoft.com/office/drawing/2014/main" id="{A627987B-6E46-DB65-A996-05D72562DD22}"/>
              </a:ext>
            </a:extLst>
          </p:cNvPr>
          <p:cNvSpPr txBox="1"/>
          <p:nvPr/>
        </p:nvSpPr>
        <p:spPr>
          <a:xfrm>
            <a:off x="1392556" y="617322"/>
            <a:ext cx="1628565" cy="369332"/>
          </a:xfrm>
          <a:prstGeom prst="rect">
            <a:avLst/>
          </a:prstGeom>
          <a:noFill/>
        </p:spPr>
        <p:txBody>
          <a:bodyPr wrap="square" lIns="0" tIns="0" rIns="0" bIns="0" rtlCol="0">
            <a:spAutoFit/>
          </a:bodyPr>
          <a:lstStyle/>
          <a:p>
            <a:r>
              <a:rPr lang="en-US" sz="1200" b="1" i="1">
                <a:solidFill>
                  <a:schemeClr val="accent1"/>
                </a:solidFill>
              </a:rPr>
              <a:t>Data is the key to unlocking AI ROI</a:t>
            </a:r>
          </a:p>
        </p:txBody>
      </p:sp>
    </p:spTree>
    <p:extLst>
      <p:ext uri="{BB962C8B-B14F-4D97-AF65-F5344CB8AC3E}">
        <p14:creationId xmlns:p14="http://schemas.microsoft.com/office/powerpoint/2010/main" val="15211482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0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3" grpId="0"/>
      <p:bldP spid="4198" grpId="0" animBg="1"/>
      <p:bldP spid="4201" grpId="0"/>
      <p:bldP spid="4206" grpId="0" animBg="1"/>
      <p:bldP spid="4210" grpId="0"/>
      <p:bldP spid="4211" grpId="0" animBg="1"/>
      <p:bldP spid="4213" grpId="0" animBg="1"/>
      <p:bldP spid="4214" grpId="0"/>
      <p:bldP spid="4215" grpId="0"/>
      <p:bldP spid="17" grpId="0" animBg="1"/>
      <p:bldP spid="59" grpId="0"/>
      <p:bldP spid="417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DE131-4528-EE35-70B9-4B381337F63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9D2BFF3-9302-EE43-31A5-F0B003F8B3E7}"/>
              </a:ext>
              <a:ext uri="{C183D7F6-B498-43B3-948B-1728B52AA6E4}">
                <adec:decorative xmlns:adec="http://schemas.microsoft.com/office/drawing/2017/decorative" val="1"/>
              </a:ext>
            </a:extLst>
          </p:cNvPr>
          <p:cNvSpPr/>
          <p:nvPr/>
        </p:nvSpPr>
        <p:spPr>
          <a:xfrm>
            <a:off x="-26900" y="4725"/>
            <a:ext cx="12192000" cy="6858000"/>
          </a:xfrm>
          <a:prstGeom prst="rect">
            <a:avLst/>
          </a:prstGeom>
          <a:gradFill flip="none" rotWithShape="1">
            <a:gsLst>
              <a:gs pos="0">
                <a:schemeClr val="tx2">
                  <a:alpha val="25000"/>
                </a:schemeClr>
              </a:gs>
              <a:gs pos="100000">
                <a:srgbClr val="B6E495">
                  <a:alpha val="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sp>
        <p:nvSpPr>
          <p:cNvPr id="3" name="Rectangle: Rounded Corners 2">
            <a:extLst>
              <a:ext uri="{FF2B5EF4-FFF2-40B4-BE49-F238E27FC236}">
                <a16:creationId xmlns:a16="http://schemas.microsoft.com/office/drawing/2014/main" id="{B6194E4A-67BD-D74A-A589-5A3A34193B66}"/>
              </a:ext>
            </a:extLst>
          </p:cNvPr>
          <p:cNvSpPr/>
          <p:nvPr/>
        </p:nvSpPr>
        <p:spPr bwMode="auto">
          <a:xfrm rot="16200000">
            <a:off x="1970637" y="1320760"/>
            <a:ext cx="3539751" cy="3331030"/>
          </a:xfrm>
          <a:prstGeom prst="roundRect">
            <a:avLst>
              <a:gd name="adj" fmla="val 5377"/>
            </a:avLst>
          </a:prstGeom>
          <a:solidFill>
            <a:schemeClr val="accent1">
              <a:lumMod val="20000"/>
              <a:lumOff val="8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s-MX" sz="1000">
              <a:solidFill>
                <a:schemeClr val="tx1">
                  <a:lumMod val="95000"/>
                  <a:lumOff val="5000"/>
                </a:schemeClr>
              </a:solidFill>
              <a:ea typeface="Segoe UI" pitchFamily="34" charset="0"/>
              <a:cs typeface="Segoe Sans Text" pitchFamily="2" charset="0"/>
            </a:endParaRPr>
          </a:p>
        </p:txBody>
      </p:sp>
      <p:sp>
        <p:nvSpPr>
          <p:cNvPr id="4" name="Rectangle: Rounded Corners 3">
            <a:extLst>
              <a:ext uri="{FF2B5EF4-FFF2-40B4-BE49-F238E27FC236}">
                <a16:creationId xmlns:a16="http://schemas.microsoft.com/office/drawing/2014/main" id="{3107B76A-546F-6BE3-217F-4521B675CECD}"/>
              </a:ext>
            </a:extLst>
          </p:cNvPr>
          <p:cNvSpPr/>
          <p:nvPr/>
        </p:nvSpPr>
        <p:spPr bwMode="auto">
          <a:xfrm>
            <a:off x="6520543" y="1232932"/>
            <a:ext cx="3292929" cy="3523220"/>
          </a:xfrm>
          <a:prstGeom prst="roundRect">
            <a:avLst>
              <a:gd name="adj" fmla="val 3762"/>
            </a:avLst>
          </a:prstGeom>
          <a:solidFill>
            <a:schemeClr val="accent6">
              <a:lumMod val="20000"/>
              <a:lumOff val="8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Sans Text" pitchFamily="2" charset="0"/>
            </a:endParaRPr>
          </a:p>
        </p:txBody>
      </p:sp>
      <p:sp>
        <p:nvSpPr>
          <p:cNvPr id="5" name="Title 6">
            <a:extLst>
              <a:ext uri="{FF2B5EF4-FFF2-40B4-BE49-F238E27FC236}">
                <a16:creationId xmlns:a16="http://schemas.microsoft.com/office/drawing/2014/main" id="{793CA1E0-2232-C4E2-F29C-D1307185CA50}"/>
              </a:ext>
            </a:extLst>
          </p:cNvPr>
          <p:cNvSpPr txBox="1">
            <a:spLocks/>
          </p:cNvSpPr>
          <p:nvPr/>
        </p:nvSpPr>
        <p:spPr>
          <a:xfrm>
            <a:off x="697117" y="172629"/>
            <a:ext cx="11017250" cy="55403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defRPr/>
            </a:pPr>
            <a:r>
              <a:rPr lang="en-US">
                <a:solidFill>
                  <a:srgbClr val="C03BC4"/>
                </a:solidFill>
              </a:rPr>
              <a:t>The Value Of Time </a:t>
            </a:r>
            <a:endParaRPr lang="en-US">
              <a:solidFill>
                <a:srgbClr val="C03BC4"/>
              </a:solidFill>
              <a:cs typeface="Segoe Sans Text" pitchFamily="2" charset="0"/>
            </a:endParaRPr>
          </a:p>
        </p:txBody>
      </p:sp>
      <p:pic>
        <p:nvPicPr>
          <p:cNvPr id="7" name="Picture 6">
            <a:extLst>
              <a:ext uri="{FF2B5EF4-FFF2-40B4-BE49-F238E27FC236}">
                <a16:creationId xmlns:a16="http://schemas.microsoft.com/office/drawing/2014/main" id="{7FF0DF82-1F6C-294B-E288-97E336DA8515}"/>
              </a:ext>
            </a:extLst>
          </p:cNvPr>
          <p:cNvPicPr>
            <a:picLocks noChangeAspect="1"/>
          </p:cNvPicPr>
          <p:nvPr/>
        </p:nvPicPr>
        <p:blipFill>
          <a:blip r:embed="rId2"/>
          <a:stretch>
            <a:fillRect/>
          </a:stretch>
        </p:blipFill>
        <p:spPr>
          <a:xfrm>
            <a:off x="2627957" y="2625709"/>
            <a:ext cx="952500" cy="952500"/>
          </a:xfrm>
          <a:prstGeom prst="rect">
            <a:avLst/>
          </a:prstGeom>
        </p:spPr>
      </p:pic>
      <p:sp>
        <p:nvSpPr>
          <p:cNvPr id="8" name="TextBox 7">
            <a:extLst>
              <a:ext uri="{FF2B5EF4-FFF2-40B4-BE49-F238E27FC236}">
                <a16:creationId xmlns:a16="http://schemas.microsoft.com/office/drawing/2014/main" id="{45C812CD-DD73-8DE9-871A-342AB3DAC0C5}"/>
              </a:ext>
            </a:extLst>
          </p:cNvPr>
          <p:cNvSpPr txBox="1"/>
          <p:nvPr/>
        </p:nvSpPr>
        <p:spPr>
          <a:xfrm>
            <a:off x="2783806" y="894571"/>
            <a:ext cx="1921757" cy="307777"/>
          </a:xfrm>
          <a:prstGeom prst="rect">
            <a:avLst/>
          </a:prstGeom>
          <a:noFill/>
        </p:spPr>
        <p:txBody>
          <a:bodyPr wrap="square">
            <a:spAutoFit/>
          </a:bodyPr>
          <a:lstStyle/>
          <a:p>
            <a:pPr defTabSz="932472" fontAlgn="base">
              <a:spcBef>
                <a:spcPct val="0"/>
              </a:spcBef>
              <a:spcAft>
                <a:spcPct val="0"/>
              </a:spcAft>
            </a:pPr>
            <a:r>
              <a:rPr lang="es-MX" sz="1400" b="1">
                <a:solidFill>
                  <a:srgbClr val="C03BC4"/>
                </a:solidFill>
                <a:ea typeface="Segoe UI" pitchFamily="34" charset="0"/>
                <a:cs typeface="Segoe Sans Text" pitchFamily="2" charset="0"/>
              </a:rPr>
              <a:t>Before AI Adoption</a:t>
            </a:r>
          </a:p>
        </p:txBody>
      </p:sp>
      <p:pic>
        <p:nvPicPr>
          <p:cNvPr id="10" name="Picture 9">
            <a:extLst>
              <a:ext uri="{FF2B5EF4-FFF2-40B4-BE49-F238E27FC236}">
                <a16:creationId xmlns:a16="http://schemas.microsoft.com/office/drawing/2014/main" id="{9C9C70F1-3050-FE5B-9029-66EBABBA2042}"/>
              </a:ext>
            </a:extLst>
          </p:cNvPr>
          <p:cNvPicPr>
            <a:picLocks noChangeAspect="1"/>
          </p:cNvPicPr>
          <p:nvPr/>
        </p:nvPicPr>
        <p:blipFill>
          <a:blip r:embed="rId2"/>
          <a:stretch>
            <a:fillRect/>
          </a:stretch>
        </p:blipFill>
        <p:spPr>
          <a:xfrm>
            <a:off x="7010262" y="2620859"/>
            <a:ext cx="802950" cy="802950"/>
          </a:xfrm>
          <a:prstGeom prst="rect">
            <a:avLst/>
          </a:prstGeom>
        </p:spPr>
      </p:pic>
      <p:sp>
        <p:nvSpPr>
          <p:cNvPr id="11" name="TextBox 10">
            <a:extLst>
              <a:ext uri="{FF2B5EF4-FFF2-40B4-BE49-F238E27FC236}">
                <a16:creationId xmlns:a16="http://schemas.microsoft.com/office/drawing/2014/main" id="{80FDF634-378B-F837-A30D-22B46506697D}"/>
              </a:ext>
            </a:extLst>
          </p:cNvPr>
          <p:cNvSpPr txBox="1"/>
          <p:nvPr/>
        </p:nvSpPr>
        <p:spPr>
          <a:xfrm>
            <a:off x="3827433" y="3791004"/>
            <a:ext cx="1420947" cy="738664"/>
          </a:xfrm>
          <a:prstGeom prst="rect">
            <a:avLst/>
          </a:prstGeom>
          <a:noFill/>
        </p:spPr>
        <p:txBody>
          <a:bodyPr wrap="square">
            <a:spAutoFit/>
          </a:bodyPr>
          <a:lstStyle/>
          <a:p>
            <a:pPr defTabSz="932472" fontAlgn="base">
              <a:spcBef>
                <a:spcPct val="0"/>
              </a:spcBef>
              <a:spcAft>
                <a:spcPct val="0"/>
              </a:spcAft>
            </a:pPr>
            <a:r>
              <a:rPr lang="es-MX" sz="1400" b="1">
                <a:ea typeface="Segoe UI" pitchFamily="34" charset="0"/>
                <a:cs typeface="Segoe Sans Text" pitchFamily="2" charset="0"/>
              </a:rPr>
              <a:t>8 Hours, 22 Days per Month</a:t>
            </a:r>
          </a:p>
        </p:txBody>
      </p:sp>
      <p:sp>
        <p:nvSpPr>
          <p:cNvPr id="12" name="TextBox 11">
            <a:extLst>
              <a:ext uri="{FF2B5EF4-FFF2-40B4-BE49-F238E27FC236}">
                <a16:creationId xmlns:a16="http://schemas.microsoft.com/office/drawing/2014/main" id="{CE0BBD2F-8EC9-530D-5E02-81C9742B3111}"/>
              </a:ext>
            </a:extLst>
          </p:cNvPr>
          <p:cNvSpPr txBox="1"/>
          <p:nvPr/>
        </p:nvSpPr>
        <p:spPr>
          <a:xfrm>
            <a:off x="8102868" y="2777239"/>
            <a:ext cx="1420947" cy="523220"/>
          </a:xfrm>
          <a:prstGeom prst="rect">
            <a:avLst/>
          </a:prstGeom>
          <a:noFill/>
        </p:spPr>
        <p:txBody>
          <a:bodyPr wrap="square">
            <a:spAutoFit/>
          </a:bodyPr>
          <a:lstStyle/>
          <a:p>
            <a:pPr defTabSz="932472" fontAlgn="base">
              <a:spcBef>
                <a:spcPct val="0"/>
              </a:spcBef>
              <a:spcAft>
                <a:spcPct val="0"/>
              </a:spcAft>
            </a:pPr>
            <a:r>
              <a:rPr lang="es-MX" sz="1400" b="1">
                <a:ea typeface="Segoe UI" pitchFamily="34" charset="0"/>
                <a:cs typeface="Segoe Sans Text" pitchFamily="2" charset="0"/>
              </a:rPr>
              <a:t>2 Case per Hour</a:t>
            </a:r>
          </a:p>
        </p:txBody>
      </p:sp>
      <p:pic>
        <p:nvPicPr>
          <p:cNvPr id="13" name="Picture 12">
            <a:extLst>
              <a:ext uri="{FF2B5EF4-FFF2-40B4-BE49-F238E27FC236}">
                <a16:creationId xmlns:a16="http://schemas.microsoft.com/office/drawing/2014/main" id="{F6305968-60C7-2FF1-7F25-237B095DAC10}"/>
              </a:ext>
            </a:extLst>
          </p:cNvPr>
          <p:cNvPicPr>
            <a:picLocks noChangeAspect="1"/>
          </p:cNvPicPr>
          <p:nvPr/>
        </p:nvPicPr>
        <p:blipFill>
          <a:blip r:embed="rId3"/>
          <a:stretch>
            <a:fillRect/>
          </a:stretch>
        </p:blipFill>
        <p:spPr>
          <a:xfrm>
            <a:off x="2585361" y="1492980"/>
            <a:ext cx="952500" cy="952500"/>
          </a:xfrm>
          <a:prstGeom prst="rect">
            <a:avLst/>
          </a:prstGeom>
        </p:spPr>
      </p:pic>
      <p:sp>
        <p:nvSpPr>
          <p:cNvPr id="14" name="TextBox 13">
            <a:extLst>
              <a:ext uri="{FF2B5EF4-FFF2-40B4-BE49-F238E27FC236}">
                <a16:creationId xmlns:a16="http://schemas.microsoft.com/office/drawing/2014/main" id="{7EA0D3C7-1E67-EA52-A478-050B67D8D102}"/>
              </a:ext>
            </a:extLst>
          </p:cNvPr>
          <p:cNvSpPr txBox="1"/>
          <p:nvPr/>
        </p:nvSpPr>
        <p:spPr>
          <a:xfrm>
            <a:off x="3830303" y="1532229"/>
            <a:ext cx="1420947" cy="954107"/>
          </a:xfrm>
          <a:prstGeom prst="rect">
            <a:avLst/>
          </a:prstGeom>
          <a:noFill/>
        </p:spPr>
        <p:txBody>
          <a:bodyPr wrap="square">
            <a:spAutoFit/>
          </a:bodyPr>
          <a:lstStyle/>
          <a:p>
            <a:pPr defTabSz="932472" fontAlgn="base">
              <a:spcBef>
                <a:spcPct val="0"/>
              </a:spcBef>
              <a:spcAft>
                <a:spcPct val="0"/>
              </a:spcAft>
            </a:pPr>
            <a:r>
              <a:rPr lang="es-MX" sz="1400" b="1">
                <a:ea typeface="Segoe UI" pitchFamily="34" charset="0"/>
                <a:cs typeface="Segoe Sans Text" pitchFamily="2" charset="0"/>
              </a:rPr>
              <a:t>145 per Specialists Earning 60 per Hour</a:t>
            </a:r>
          </a:p>
        </p:txBody>
      </p:sp>
      <p:pic>
        <p:nvPicPr>
          <p:cNvPr id="15" name="Picture 14">
            <a:extLst>
              <a:ext uri="{FF2B5EF4-FFF2-40B4-BE49-F238E27FC236}">
                <a16:creationId xmlns:a16="http://schemas.microsoft.com/office/drawing/2014/main" id="{289B0692-878A-1755-E87B-FCB33872C79B}"/>
              </a:ext>
            </a:extLst>
          </p:cNvPr>
          <p:cNvPicPr>
            <a:picLocks noChangeAspect="1"/>
          </p:cNvPicPr>
          <p:nvPr/>
        </p:nvPicPr>
        <p:blipFill>
          <a:blip r:embed="rId3"/>
          <a:stretch>
            <a:fillRect/>
          </a:stretch>
        </p:blipFill>
        <p:spPr>
          <a:xfrm>
            <a:off x="6860712" y="1543624"/>
            <a:ext cx="952500" cy="952500"/>
          </a:xfrm>
          <a:prstGeom prst="rect">
            <a:avLst/>
          </a:prstGeom>
        </p:spPr>
      </p:pic>
      <p:pic>
        <p:nvPicPr>
          <p:cNvPr id="17" name="!! business central">
            <a:extLst>
              <a:ext uri="{FF2B5EF4-FFF2-40B4-BE49-F238E27FC236}">
                <a16:creationId xmlns:a16="http://schemas.microsoft.com/office/drawing/2014/main" id="{8EDD3FC5-205D-E028-A1D8-AFC83A0B8FE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l="3" r="3"/>
          <a:stretch/>
        </p:blipFill>
        <p:spPr>
          <a:xfrm>
            <a:off x="5576185" y="3334367"/>
            <a:ext cx="705703" cy="705743"/>
          </a:xfrm>
          <a:prstGeom prst="rect">
            <a:avLst/>
          </a:prstGeom>
        </p:spPr>
      </p:pic>
      <p:pic>
        <p:nvPicPr>
          <p:cNvPr id="19" name="Picture 18">
            <a:extLst>
              <a:ext uri="{FF2B5EF4-FFF2-40B4-BE49-F238E27FC236}">
                <a16:creationId xmlns:a16="http://schemas.microsoft.com/office/drawing/2014/main" id="{8CBAE940-3F65-7EB1-5EE0-24643714588C}"/>
              </a:ext>
            </a:extLst>
          </p:cNvPr>
          <p:cNvPicPr>
            <a:picLocks noChangeAspect="1"/>
          </p:cNvPicPr>
          <p:nvPr/>
        </p:nvPicPr>
        <p:blipFill>
          <a:blip r:embed="rId6"/>
          <a:stretch>
            <a:fillRect/>
          </a:stretch>
        </p:blipFill>
        <p:spPr>
          <a:xfrm>
            <a:off x="2712918" y="3776070"/>
            <a:ext cx="795422" cy="795422"/>
          </a:xfrm>
          <a:prstGeom prst="rect">
            <a:avLst/>
          </a:prstGeom>
        </p:spPr>
      </p:pic>
      <p:sp>
        <p:nvSpPr>
          <p:cNvPr id="20" name="TextBox 19">
            <a:extLst>
              <a:ext uri="{FF2B5EF4-FFF2-40B4-BE49-F238E27FC236}">
                <a16:creationId xmlns:a16="http://schemas.microsoft.com/office/drawing/2014/main" id="{1295BC76-BAE4-EDA1-8782-C77A0F7E4D78}"/>
              </a:ext>
            </a:extLst>
          </p:cNvPr>
          <p:cNvSpPr txBox="1"/>
          <p:nvPr/>
        </p:nvSpPr>
        <p:spPr>
          <a:xfrm>
            <a:off x="3851011" y="2785050"/>
            <a:ext cx="1420947" cy="523220"/>
          </a:xfrm>
          <a:prstGeom prst="rect">
            <a:avLst/>
          </a:prstGeom>
          <a:noFill/>
        </p:spPr>
        <p:txBody>
          <a:bodyPr wrap="square">
            <a:spAutoFit/>
          </a:bodyPr>
          <a:lstStyle/>
          <a:p>
            <a:pPr defTabSz="932472" fontAlgn="base">
              <a:spcBef>
                <a:spcPct val="0"/>
              </a:spcBef>
              <a:spcAft>
                <a:spcPct val="0"/>
              </a:spcAft>
            </a:pPr>
            <a:r>
              <a:rPr lang="es-MX" sz="1400" b="1">
                <a:ea typeface="Segoe UI" pitchFamily="34" charset="0"/>
                <a:cs typeface="Segoe Sans Text" pitchFamily="2" charset="0"/>
              </a:rPr>
              <a:t>1 Case per Hour</a:t>
            </a:r>
          </a:p>
        </p:txBody>
      </p:sp>
      <p:sp>
        <p:nvSpPr>
          <p:cNvPr id="22" name="Arrow: Right 21">
            <a:extLst>
              <a:ext uri="{FF2B5EF4-FFF2-40B4-BE49-F238E27FC236}">
                <a16:creationId xmlns:a16="http://schemas.microsoft.com/office/drawing/2014/main" id="{6781337D-E270-958A-CFE5-6F055CF6BAC0}"/>
              </a:ext>
            </a:extLst>
          </p:cNvPr>
          <p:cNvSpPr/>
          <p:nvPr/>
        </p:nvSpPr>
        <p:spPr bwMode="auto">
          <a:xfrm>
            <a:off x="5286256" y="3069316"/>
            <a:ext cx="1358232" cy="28711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TextBox 22">
            <a:extLst>
              <a:ext uri="{FF2B5EF4-FFF2-40B4-BE49-F238E27FC236}">
                <a16:creationId xmlns:a16="http://schemas.microsoft.com/office/drawing/2014/main" id="{51ADFC21-DC89-0ED8-D753-0C93AD568BE9}"/>
              </a:ext>
            </a:extLst>
          </p:cNvPr>
          <p:cNvSpPr txBox="1"/>
          <p:nvPr/>
        </p:nvSpPr>
        <p:spPr>
          <a:xfrm>
            <a:off x="5347457" y="2717386"/>
            <a:ext cx="1297031" cy="461665"/>
          </a:xfrm>
          <a:prstGeom prst="rect">
            <a:avLst/>
          </a:prstGeom>
          <a:noFill/>
        </p:spPr>
        <p:txBody>
          <a:bodyPr wrap="square">
            <a:spAutoFit/>
          </a:bodyPr>
          <a:lstStyle/>
          <a:p>
            <a:pPr algn="ctr" defTabSz="932472" fontAlgn="base">
              <a:spcBef>
                <a:spcPct val="0"/>
              </a:spcBef>
              <a:spcAft>
                <a:spcPct val="0"/>
              </a:spcAft>
            </a:pPr>
            <a:r>
              <a:rPr lang="es-MX" sz="1200" b="1">
                <a:solidFill>
                  <a:srgbClr val="C03BC4"/>
                </a:solidFill>
                <a:ea typeface="Segoe UI" pitchFamily="34" charset="0"/>
                <a:cs typeface="Segoe Sans Text" pitchFamily="2" charset="0"/>
              </a:rPr>
              <a:t>Productivity</a:t>
            </a:r>
          </a:p>
          <a:p>
            <a:pPr algn="ctr" defTabSz="932472" fontAlgn="base">
              <a:spcBef>
                <a:spcPct val="0"/>
              </a:spcBef>
              <a:spcAft>
                <a:spcPct val="0"/>
              </a:spcAft>
            </a:pPr>
            <a:r>
              <a:rPr lang="es-MX" sz="1200" b="1">
                <a:solidFill>
                  <a:srgbClr val="C03BC4"/>
                </a:solidFill>
                <a:ea typeface="Segoe UI" pitchFamily="34" charset="0"/>
                <a:cs typeface="Segoe Sans Text" pitchFamily="2" charset="0"/>
              </a:rPr>
              <a:t>Doubled</a:t>
            </a:r>
          </a:p>
        </p:txBody>
      </p:sp>
      <p:sp>
        <p:nvSpPr>
          <p:cNvPr id="24" name="TextBox 23">
            <a:extLst>
              <a:ext uri="{FF2B5EF4-FFF2-40B4-BE49-F238E27FC236}">
                <a16:creationId xmlns:a16="http://schemas.microsoft.com/office/drawing/2014/main" id="{6A75CAF2-C49B-E377-0A76-DA70BD67C13D}"/>
              </a:ext>
            </a:extLst>
          </p:cNvPr>
          <p:cNvSpPr txBox="1"/>
          <p:nvPr/>
        </p:nvSpPr>
        <p:spPr>
          <a:xfrm>
            <a:off x="8086230" y="3789462"/>
            <a:ext cx="1420947" cy="738664"/>
          </a:xfrm>
          <a:prstGeom prst="rect">
            <a:avLst/>
          </a:prstGeom>
          <a:noFill/>
        </p:spPr>
        <p:txBody>
          <a:bodyPr wrap="square">
            <a:spAutoFit/>
          </a:bodyPr>
          <a:lstStyle/>
          <a:p>
            <a:pPr defTabSz="932472" fontAlgn="base">
              <a:spcBef>
                <a:spcPct val="0"/>
              </a:spcBef>
              <a:spcAft>
                <a:spcPct val="0"/>
              </a:spcAft>
            </a:pPr>
            <a:r>
              <a:rPr lang="es-MX" sz="1400" b="1">
                <a:ea typeface="Segoe UI" pitchFamily="34" charset="0"/>
                <a:cs typeface="Segoe Sans Text" pitchFamily="2" charset="0"/>
              </a:rPr>
              <a:t>8 Hours, 22 Days per Month </a:t>
            </a:r>
          </a:p>
        </p:txBody>
      </p:sp>
      <p:pic>
        <p:nvPicPr>
          <p:cNvPr id="25" name="Picture 24">
            <a:extLst>
              <a:ext uri="{FF2B5EF4-FFF2-40B4-BE49-F238E27FC236}">
                <a16:creationId xmlns:a16="http://schemas.microsoft.com/office/drawing/2014/main" id="{8E74AD2E-F15E-1391-B12B-A34940ADA1F5}"/>
              </a:ext>
            </a:extLst>
          </p:cNvPr>
          <p:cNvPicPr>
            <a:picLocks noChangeAspect="1"/>
          </p:cNvPicPr>
          <p:nvPr/>
        </p:nvPicPr>
        <p:blipFill>
          <a:blip r:embed="rId6"/>
          <a:stretch>
            <a:fillRect/>
          </a:stretch>
        </p:blipFill>
        <p:spPr>
          <a:xfrm>
            <a:off x="7019956" y="3736300"/>
            <a:ext cx="795422" cy="795422"/>
          </a:xfrm>
          <a:prstGeom prst="rect">
            <a:avLst/>
          </a:prstGeom>
        </p:spPr>
      </p:pic>
      <p:sp>
        <p:nvSpPr>
          <p:cNvPr id="26" name="TextBox 25">
            <a:extLst>
              <a:ext uri="{FF2B5EF4-FFF2-40B4-BE49-F238E27FC236}">
                <a16:creationId xmlns:a16="http://schemas.microsoft.com/office/drawing/2014/main" id="{C6A85887-7A77-4356-A061-3DBF88A0AE26}"/>
              </a:ext>
            </a:extLst>
          </p:cNvPr>
          <p:cNvSpPr txBox="1"/>
          <p:nvPr/>
        </p:nvSpPr>
        <p:spPr>
          <a:xfrm>
            <a:off x="8084456" y="1595349"/>
            <a:ext cx="1420947" cy="954107"/>
          </a:xfrm>
          <a:prstGeom prst="rect">
            <a:avLst/>
          </a:prstGeom>
          <a:noFill/>
        </p:spPr>
        <p:txBody>
          <a:bodyPr wrap="square">
            <a:spAutoFit/>
          </a:bodyPr>
          <a:lstStyle/>
          <a:p>
            <a:pPr defTabSz="932472" fontAlgn="base">
              <a:spcBef>
                <a:spcPct val="0"/>
              </a:spcBef>
              <a:spcAft>
                <a:spcPct val="0"/>
              </a:spcAft>
            </a:pPr>
            <a:r>
              <a:rPr lang="es-MX" sz="1400" b="1">
                <a:ea typeface="Segoe UI" pitchFamily="34" charset="0"/>
                <a:cs typeface="Segoe Sans Text" pitchFamily="2" charset="0"/>
              </a:rPr>
              <a:t>145 per Specialists Earning 60 per Hour</a:t>
            </a:r>
          </a:p>
        </p:txBody>
      </p:sp>
      <p:sp>
        <p:nvSpPr>
          <p:cNvPr id="27" name="TextBox 26">
            <a:extLst>
              <a:ext uri="{FF2B5EF4-FFF2-40B4-BE49-F238E27FC236}">
                <a16:creationId xmlns:a16="http://schemas.microsoft.com/office/drawing/2014/main" id="{371C44CE-D65D-171F-C9DA-67ECE764A8E3}"/>
              </a:ext>
            </a:extLst>
          </p:cNvPr>
          <p:cNvSpPr txBox="1"/>
          <p:nvPr/>
        </p:nvSpPr>
        <p:spPr>
          <a:xfrm>
            <a:off x="7206128" y="889049"/>
            <a:ext cx="1921757" cy="307777"/>
          </a:xfrm>
          <a:prstGeom prst="rect">
            <a:avLst/>
          </a:prstGeom>
          <a:noFill/>
        </p:spPr>
        <p:txBody>
          <a:bodyPr wrap="square">
            <a:spAutoFit/>
          </a:bodyPr>
          <a:lstStyle/>
          <a:p>
            <a:pPr defTabSz="932472" fontAlgn="base">
              <a:spcBef>
                <a:spcPct val="0"/>
              </a:spcBef>
              <a:spcAft>
                <a:spcPct val="0"/>
              </a:spcAft>
            </a:pPr>
            <a:r>
              <a:rPr lang="es-MX" sz="1400" b="1">
                <a:solidFill>
                  <a:srgbClr val="C03BC4"/>
                </a:solidFill>
                <a:ea typeface="Segoe UI" pitchFamily="34" charset="0"/>
                <a:cs typeface="Segoe Sans Text" pitchFamily="2" charset="0"/>
              </a:rPr>
              <a:t>After AI Adoption</a:t>
            </a:r>
          </a:p>
        </p:txBody>
      </p:sp>
      <p:sp>
        <p:nvSpPr>
          <p:cNvPr id="29" name="Rectangle: Rounded Corners 28">
            <a:extLst>
              <a:ext uri="{FF2B5EF4-FFF2-40B4-BE49-F238E27FC236}">
                <a16:creationId xmlns:a16="http://schemas.microsoft.com/office/drawing/2014/main" id="{3B879CB2-82DF-BBC7-F130-60A3217ABFD2}"/>
              </a:ext>
            </a:extLst>
          </p:cNvPr>
          <p:cNvSpPr/>
          <p:nvPr/>
        </p:nvSpPr>
        <p:spPr bwMode="auto">
          <a:xfrm>
            <a:off x="2157912" y="4963406"/>
            <a:ext cx="3331031" cy="855218"/>
          </a:xfrm>
          <a:prstGeom prst="roundRect">
            <a:avLst>
              <a:gd name="adj" fmla="val 5383"/>
            </a:avLst>
          </a:prstGeom>
          <a:solidFill>
            <a:schemeClr val="bg1">
              <a:lumMod val="95000"/>
              <a:alpha val="80000"/>
            </a:schemeClr>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Sans Text" pitchFamily="2" charset="0"/>
            </a:endParaRPr>
          </a:p>
        </p:txBody>
      </p:sp>
      <p:sp>
        <p:nvSpPr>
          <p:cNvPr id="28" name="TextBox 27">
            <a:extLst>
              <a:ext uri="{FF2B5EF4-FFF2-40B4-BE49-F238E27FC236}">
                <a16:creationId xmlns:a16="http://schemas.microsoft.com/office/drawing/2014/main" id="{82311BFB-E485-BA18-984C-9AE8CF602CDA}"/>
              </a:ext>
            </a:extLst>
          </p:cNvPr>
          <p:cNvSpPr txBox="1"/>
          <p:nvPr/>
        </p:nvSpPr>
        <p:spPr>
          <a:xfrm>
            <a:off x="2230100" y="5146860"/>
            <a:ext cx="1663359" cy="523220"/>
          </a:xfrm>
          <a:prstGeom prst="rect">
            <a:avLst/>
          </a:prstGeom>
          <a:noFill/>
        </p:spPr>
        <p:txBody>
          <a:bodyPr wrap="square">
            <a:spAutoFit/>
          </a:bodyPr>
          <a:lstStyle/>
          <a:p>
            <a:pPr defTabSz="932472" fontAlgn="base">
              <a:spcBef>
                <a:spcPct val="0"/>
              </a:spcBef>
              <a:spcAft>
                <a:spcPct val="0"/>
              </a:spcAft>
            </a:pPr>
            <a:r>
              <a:rPr lang="es-MX" sz="1400" b="1">
                <a:ea typeface="Segoe UI" pitchFamily="34" charset="0"/>
                <a:cs typeface="Segoe Sans Text" pitchFamily="2" charset="0"/>
              </a:rPr>
              <a:t>25520(cases) X 60$ = </a:t>
            </a:r>
            <a:r>
              <a:rPr lang="es-MX" sz="1400" b="1">
                <a:solidFill>
                  <a:srgbClr val="C03BC4"/>
                </a:solidFill>
                <a:ea typeface="Segoe UI" pitchFamily="34" charset="0"/>
                <a:cs typeface="Segoe Sans Text" pitchFamily="2" charset="0"/>
              </a:rPr>
              <a:t>1,531,200$</a:t>
            </a:r>
          </a:p>
        </p:txBody>
      </p:sp>
      <p:sp>
        <p:nvSpPr>
          <p:cNvPr id="30" name="TextBox 29">
            <a:extLst>
              <a:ext uri="{FF2B5EF4-FFF2-40B4-BE49-F238E27FC236}">
                <a16:creationId xmlns:a16="http://schemas.microsoft.com/office/drawing/2014/main" id="{363C3FFE-300D-4FDE-D6A3-F9D8BBDE7E18}"/>
              </a:ext>
            </a:extLst>
          </p:cNvPr>
          <p:cNvSpPr txBox="1"/>
          <p:nvPr/>
        </p:nvSpPr>
        <p:spPr>
          <a:xfrm>
            <a:off x="3965647" y="5060941"/>
            <a:ext cx="1370575" cy="707886"/>
          </a:xfrm>
          <a:prstGeom prst="rect">
            <a:avLst/>
          </a:prstGeom>
          <a:noFill/>
        </p:spPr>
        <p:txBody>
          <a:bodyPr wrap="square" lIns="91440" tIns="45720" rIns="91440" bIns="45720" anchor="t">
            <a:spAutoFit/>
          </a:bodyPr>
          <a:lstStyle/>
          <a:p>
            <a:pPr defTabSz="932472" fontAlgn="base">
              <a:spcBef>
                <a:spcPct val="0"/>
              </a:spcBef>
              <a:spcAft>
                <a:spcPct val="0"/>
              </a:spcAft>
            </a:pPr>
            <a:r>
              <a:rPr lang="es-MX" sz="2000" b="1">
                <a:solidFill>
                  <a:srgbClr val="C03BC4"/>
                </a:solidFill>
                <a:ea typeface="Segoe UI" pitchFamily="34" charset="0"/>
                <a:cs typeface="Segoe Sans Text"/>
              </a:rPr>
              <a:t>$60 per Case</a:t>
            </a:r>
          </a:p>
        </p:txBody>
      </p:sp>
      <p:sp>
        <p:nvSpPr>
          <p:cNvPr id="31" name="Rectangle: Rounded Corners 30">
            <a:extLst>
              <a:ext uri="{FF2B5EF4-FFF2-40B4-BE49-F238E27FC236}">
                <a16:creationId xmlns:a16="http://schemas.microsoft.com/office/drawing/2014/main" id="{58575FAC-D30D-C4D9-E9D6-E24D7E992656}"/>
              </a:ext>
            </a:extLst>
          </p:cNvPr>
          <p:cNvSpPr/>
          <p:nvPr/>
        </p:nvSpPr>
        <p:spPr bwMode="auto">
          <a:xfrm>
            <a:off x="6533105" y="4981947"/>
            <a:ext cx="3292929" cy="855218"/>
          </a:xfrm>
          <a:prstGeom prst="roundRect">
            <a:avLst>
              <a:gd name="adj" fmla="val 5383"/>
            </a:avLst>
          </a:prstGeom>
          <a:solidFill>
            <a:schemeClr val="bg1">
              <a:lumMod val="95000"/>
              <a:alpha val="80000"/>
            </a:schemeClr>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Sans Text" pitchFamily="2" charset="0"/>
            </a:endParaRPr>
          </a:p>
        </p:txBody>
      </p:sp>
      <p:sp>
        <p:nvSpPr>
          <p:cNvPr id="32" name="TextBox 31">
            <a:extLst>
              <a:ext uri="{FF2B5EF4-FFF2-40B4-BE49-F238E27FC236}">
                <a16:creationId xmlns:a16="http://schemas.microsoft.com/office/drawing/2014/main" id="{43129253-7215-5003-EBBD-A154F663D18B}"/>
              </a:ext>
            </a:extLst>
          </p:cNvPr>
          <p:cNvSpPr txBox="1"/>
          <p:nvPr/>
        </p:nvSpPr>
        <p:spPr>
          <a:xfrm>
            <a:off x="6644488" y="5130855"/>
            <a:ext cx="1663359" cy="523220"/>
          </a:xfrm>
          <a:prstGeom prst="rect">
            <a:avLst/>
          </a:prstGeom>
          <a:noFill/>
        </p:spPr>
        <p:txBody>
          <a:bodyPr wrap="square">
            <a:spAutoFit/>
          </a:bodyPr>
          <a:lstStyle/>
          <a:p>
            <a:pPr defTabSz="932472" fontAlgn="base">
              <a:spcBef>
                <a:spcPct val="0"/>
              </a:spcBef>
              <a:spcAft>
                <a:spcPct val="0"/>
              </a:spcAft>
            </a:pPr>
            <a:r>
              <a:rPr lang="es-MX" sz="1400" b="1">
                <a:ea typeface="Segoe UI" pitchFamily="34" charset="0"/>
                <a:cs typeface="Segoe Sans Text" pitchFamily="2" charset="0"/>
              </a:rPr>
              <a:t>51040(cases) X 60$ = </a:t>
            </a:r>
            <a:r>
              <a:rPr lang="es-MX" sz="1400" b="1">
                <a:solidFill>
                  <a:srgbClr val="C03BC4"/>
                </a:solidFill>
                <a:ea typeface="Segoe UI" pitchFamily="34" charset="0"/>
                <a:cs typeface="Segoe Sans Text" pitchFamily="2" charset="0"/>
              </a:rPr>
              <a:t>1,531,200$</a:t>
            </a:r>
          </a:p>
        </p:txBody>
      </p:sp>
      <p:sp>
        <p:nvSpPr>
          <p:cNvPr id="33" name="TextBox 32">
            <a:extLst>
              <a:ext uri="{FF2B5EF4-FFF2-40B4-BE49-F238E27FC236}">
                <a16:creationId xmlns:a16="http://schemas.microsoft.com/office/drawing/2014/main" id="{473D61E3-FE87-808A-445C-2E81B9CE6D74}"/>
              </a:ext>
            </a:extLst>
          </p:cNvPr>
          <p:cNvSpPr txBox="1"/>
          <p:nvPr/>
        </p:nvSpPr>
        <p:spPr>
          <a:xfrm>
            <a:off x="8307847" y="5067946"/>
            <a:ext cx="1370575" cy="707886"/>
          </a:xfrm>
          <a:prstGeom prst="rect">
            <a:avLst/>
          </a:prstGeom>
          <a:noFill/>
        </p:spPr>
        <p:txBody>
          <a:bodyPr wrap="square" lIns="91440" tIns="45720" rIns="91440" bIns="45720" anchor="t">
            <a:spAutoFit/>
          </a:bodyPr>
          <a:lstStyle/>
          <a:p>
            <a:pPr defTabSz="932472" fontAlgn="base">
              <a:spcBef>
                <a:spcPct val="0"/>
              </a:spcBef>
              <a:spcAft>
                <a:spcPct val="0"/>
              </a:spcAft>
            </a:pPr>
            <a:r>
              <a:rPr lang="es-MX" sz="2000" b="1">
                <a:solidFill>
                  <a:srgbClr val="C03BC4"/>
                </a:solidFill>
                <a:ea typeface="Segoe UI" pitchFamily="34" charset="0"/>
                <a:cs typeface="Segoe Sans Text"/>
              </a:rPr>
              <a:t>$30 per Case</a:t>
            </a:r>
          </a:p>
        </p:txBody>
      </p:sp>
      <p:pic>
        <p:nvPicPr>
          <p:cNvPr id="37" name="Picture 36">
            <a:extLst>
              <a:ext uri="{FF2B5EF4-FFF2-40B4-BE49-F238E27FC236}">
                <a16:creationId xmlns:a16="http://schemas.microsoft.com/office/drawing/2014/main" id="{C0D5DA95-15DD-62B1-E422-4DA4169DA979}"/>
              </a:ext>
            </a:extLst>
          </p:cNvPr>
          <p:cNvPicPr>
            <a:picLocks noChangeAspect="1"/>
          </p:cNvPicPr>
          <p:nvPr/>
        </p:nvPicPr>
        <p:blipFill>
          <a:blip r:embed="rId7"/>
          <a:stretch>
            <a:fillRect/>
          </a:stretch>
        </p:blipFill>
        <p:spPr>
          <a:xfrm>
            <a:off x="4373825" y="5979179"/>
            <a:ext cx="809610" cy="809610"/>
          </a:xfrm>
          <a:prstGeom prst="rect">
            <a:avLst/>
          </a:prstGeom>
        </p:spPr>
      </p:pic>
      <p:sp>
        <p:nvSpPr>
          <p:cNvPr id="38" name="TextBox 37">
            <a:extLst>
              <a:ext uri="{FF2B5EF4-FFF2-40B4-BE49-F238E27FC236}">
                <a16:creationId xmlns:a16="http://schemas.microsoft.com/office/drawing/2014/main" id="{CA1CF05E-FC6F-ABD6-7433-1248D0F1F40A}"/>
              </a:ext>
            </a:extLst>
          </p:cNvPr>
          <p:cNvSpPr txBox="1"/>
          <p:nvPr/>
        </p:nvSpPr>
        <p:spPr>
          <a:xfrm>
            <a:off x="5132635" y="6060819"/>
            <a:ext cx="3052515" cy="646331"/>
          </a:xfrm>
          <a:prstGeom prst="rect">
            <a:avLst/>
          </a:prstGeom>
          <a:noFill/>
        </p:spPr>
        <p:txBody>
          <a:bodyPr wrap="square">
            <a:spAutoFit/>
          </a:bodyPr>
          <a:lstStyle/>
          <a:p>
            <a:pPr defTabSz="932472" fontAlgn="base">
              <a:spcBef>
                <a:spcPct val="0"/>
              </a:spcBef>
              <a:spcAft>
                <a:spcPct val="0"/>
              </a:spcAft>
            </a:pPr>
            <a:r>
              <a:rPr lang="es-MX" b="1">
                <a:solidFill>
                  <a:srgbClr val="C03BC4"/>
                </a:solidFill>
                <a:ea typeface="Segoe UI" pitchFamily="34" charset="0"/>
                <a:cs typeface="Segoe Sans Text" pitchFamily="2" charset="0"/>
              </a:rPr>
              <a:t>1.5M per month/ </a:t>
            </a:r>
          </a:p>
          <a:p>
            <a:pPr defTabSz="932472" fontAlgn="base">
              <a:spcBef>
                <a:spcPct val="0"/>
              </a:spcBef>
              <a:spcAft>
                <a:spcPct val="0"/>
              </a:spcAft>
            </a:pPr>
            <a:r>
              <a:rPr lang="es-MX" b="1">
                <a:solidFill>
                  <a:srgbClr val="C03BC4"/>
                </a:solidFill>
                <a:ea typeface="Segoe UI" pitchFamily="34" charset="0"/>
                <a:cs typeface="Segoe Sans Text" pitchFamily="2" charset="0"/>
              </a:rPr>
              <a:t>18M in savings per year</a:t>
            </a:r>
          </a:p>
        </p:txBody>
      </p:sp>
      <p:sp>
        <p:nvSpPr>
          <p:cNvPr id="6" name="Text Placeholder 13">
            <a:hlinkClick r:id="rId8"/>
            <a:extLst>
              <a:ext uri="{FF2B5EF4-FFF2-40B4-BE49-F238E27FC236}">
                <a16:creationId xmlns:a16="http://schemas.microsoft.com/office/drawing/2014/main" id="{7A0950F1-C895-1C2A-5FA4-410F8EDE118E}"/>
              </a:ext>
            </a:extLst>
          </p:cNvPr>
          <p:cNvSpPr>
            <a:spLocks noGrp="1"/>
          </p:cNvSpPr>
          <p:nvPr/>
        </p:nvSpPr>
        <p:spPr>
          <a:xfrm>
            <a:off x="469618" y="6525967"/>
            <a:ext cx="9326033" cy="172647"/>
          </a:xfrm>
          <a:prstGeom prst="rect">
            <a:avLst/>
          </a:prstGeom>
          <a:noFill/>
        </p:spPr>
        <p:txBody>
          <a:bodyPr vert="horz" wrap="square" lIns="0" tIns="0" rIns="0" bIns="0" rtlCol="0">
            <a:spAutoFit/>
          </a:bodyPr>
          <a:lstStyle>
            <a:lvl1pPr marL="0" marR="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sz="1122"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rPr>
              <a:t>Source: </a:t>
            </a: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hlinkClick r:id="rId9"/>
              </a:rPr>
              <a:t>AutoAuth</a:t>
            </a:r>
            <a:endPar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Tree>
    <p:extLst>
      <p:ext uri="{BB962C8B-B14F-4D97-AF65-F5344CB8AC3E}">
        <p14:creationId xmlns:p14="http://schemas.microsoft.com/office/powerpoint/2010/main" val="30234748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68145-F47D-48E9-FBEB-37551B0E277F}"/>
            </a:ext>
          </a:extLst>
        </p:cNvPr>
        <p:cNvGrpSpPr/>
        <p:nvPr/>
      </p:nvGrpSpPr>
      <p:grpSpPr>
        <a:xfrm>
          <a:off x="0" y="0"/>
          <a:ext cx="0" cy="0"/>
          <a:chOff x="0" y="0"/>
          <a:chExt cx="0" cy="0"/>
        </a:xfrm>
      </p:grpSpPr>
      <p:sp>
        <p:nvSpPr>
          <p:cNvPr id="75" name="Rectangle 74">
            <a:extLst>
              <a:ext uri="{FF2B5EF4-FFF2-40B4-BE49-F238E27FC236}">
                <a16:creationId xmlns:a16="http://schemas.microsoft.com/office/drawing/2014/main" id="{FBFFCEC5-2F42-98EE-F317-DDC01943CB88}"/>
              </a:ex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grpSp>
        <p:nvGrpSpPr>
          <p:cNvPr id="3" name="Group 2">
            <a:extLst>
              <a:ext uri="{FF2B5EF4-FFF2-40B4-BE49-F238E27FC236}">
                <a16:creationId xmlns:a16="http://schemas.microsoft.com/office/drawing/2014/main" id="{4C99BA3C-35C0-7BE9-1A46-0F7AB2155B7B}"/>
              </a:ext>
              <a:ext uri="{C183D7F6-B498-43B3-948B-1728B52AA6E4}">
                <adec:decorative xmlns:adec="http://schemas.microsoft.com/office/drawing/2017/decorative" val="1"/>
              </a:ext>
            </a:extLst>
          </p:cNvPr>
          <p:cNvGrpSpPr/>
          <p:nvPr/>
        </p:nvGrpSpPr>
        <p:grpSpPr>
          <a:xfrm rot="19720801">
            <a:off x="1137295" y="-3112437"/>
            <a:ext cx="13298696" cy="12013754"/>
            <a:chOff x="-6806101" y="232531"/>
            <a:chExt cx="3322108" cy="3001123"/>
          </a:xfrm>
        </p:grpSpPr>
        <p:grpSp>
          <p:nvGrpSpPr>
            <p:cNvPr id="4" name="Group 3">
              <a:extLst>
                <a:ext uri="{FF2B5EF4-FFF2-40B4-BE49-F238E27FC236}">
                  <a16:creationId xmlns:a16="http://schemas.microsoft.com/office/drawing/2014/main" id="{59FD99FE-DDC9-597B-2C4D-5D02387CCF16}"/>
                </a:ext>
              </a:extLst>
            </p:cNvPr>
            <p:cNvGrpSpPr/>
            <p:nvPr/>
          </p:nvGrpSpPr>
          <p:grpSpPr>
            <a:xfrm rot="15313653">
              <a:off x="-6654419" y="298465"/>
              <a:ext cx="2935188" cy="2935189"/>
              <a:chOff x="-13073550" y="260470"/>
              <a:chExt cx="10868115" cy="10868116"/>
            </a:xfrm>
            <a:solidFill>
              <a:schemeClr val="bg1">
                <a:lumMod val="85000"/>
              </a:schemeClr>
            </a:solidFill>
          </p:grpSpPr>
          <p:grpSp>
            <p:nvGrpSpPr>
              <p:cNvPr id="57" name="Group 56">
                <a:extLst>
                  <a:ext uri="{FF2B5EF4-FFF2-40B4-BE49-F238E27FC236}">
                    <a16:creationId xmlns:a16="http://schemas.microsoft.com/office/drawing/2014/main" id="{7053B2F7-FCB3-18F1-3DA4-DCA8BCCAF8C6}"/>
                  </a:ext>
                </a:extLst>
              </p:cNvPr>
              <p:cNvGrpSpPr/>
              <p:nvPr/>
            </p:nvGrpSpPr>
            <p:grpSpPr>
              <a:xfrm>
                <a:off x="-13073550" y="3398292"/>
                <a:ext cx="10868115" cy="4592474"/>
                <a:chOff x="-13073550" y="3398292"/>
                <a:chExt cx="10868115" cy="4592474"/>
              </a:xfrm>
              <a:grpFill/>
            </p:grpSpPr>
            <p:pic>
              <p:nvPicPr>
                <p:cNvPr id="64" name="Graphic 63">
                  <a:extLst>
                    <a:ext uri="{FF2B5EF4-FFF2-40B4-BE49-F238E27FC236}">
                      <a16:creationId xmlns:a16="http://schemas.microsoft.com/office/drawing/2014/main" id="{76273AA8-FA0C-CD3B-CAEA-7DBD66B12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64">
                  <a:extLst>
                    <a:ext uri="{FF2B5EF4-FFF2-40B4-BE49-F238E27FC236}">
                      <a16:creationId xmlns:a16="http://schemas.microsoft.com/office/drawing/2014/main" id="{4ED89BC9-7846-204B-759E-A0E14CF2C6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8" name="Group 57">
                <a:extLst>
                  <a:ext uri="{FF2B5EF4-FFF2-40B4-BE49-F238E27FC236}">
                    <a16:creationId xmlns:a16="http://schemas.microsoft.com/office/drawing/2014/main" id="{DE20C121-FAEE-1EEA-59F9-692B1697ED27}"/>
                  </a:ext>
                </a:extLst>
              </p:cNvPr>
              <p:cNvGrpSpPr/>
              <p:nvPr/>
            </p:nvGrpSpPr>
            <p:grpSpPr>
              <a:xfrm rot="18000000">
                <a:off x="-13073550" y="3398292"/>
                <a:ext cx="10868115" cy="4592474"/>
                <a:chOff x="-13073550" y="3398292"/>
                <a:chExt cx="10868115" cy="4592474"/>
              </a:xfrm>
              <a:grpFill/>
            </p:grpSpPr>
            <p:pic>
              <p:nvPicPr>
                <p:cNvPr id="62" name="Graphic 61">
                  <a:extLst>
                    <a:ext uri="{FF2B5EF4-FFF2-40B4-BE49-F238E27FC236}">
                      <a16:creationId xmlns:a16="http://schemas.microsoft.com/office/drawing/2014/main" id="{BC66F302-47FA-B5A4-2EB9-498BB29C1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3" name="Graphic 62">
                  <a:extLst>
                    <a:ext uri="{FF2B5EF4-FFF2-40B4-BE49-F238E27FC236}">
                      <a16:creationId xmlns:a16="http://schemas.microsoft.com/office/drawing/2014/main" id="{5ADA72EA-A682-EA5F-CB02-789739851F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9" name="Group 58">
                <a:extLst>
                  <a:ext uri="{FF2B5EF4-FFF2-40B4-BE49-F238E27FC236}">
                    <a16:creationId xmlns:a16="http://schemas.microsoft.com/office/drawing/2014/main" id="{3BE317C9-14C2-0878-7A96-9C7E814CEB4A}"/>
                  </a:ext>
                </a:extLst>
              </p:cNvPr>
              <p:cNvGrpSpPr/>
              <p:nvPr/>
            </p:nvGrpSpPr>
            <p:grpSpPr>
              <a:xfrm rot="3600000">
                <a:off x="-13073550" y="3398291"/>
                <a:ext cx="10868115" cy="4592474"/>
                <a:chOff x="-13073550" y="3398292"/>
                <a:chExt cx="10868115" cy="4592474"/>
              </a:xfrm>
              <a:grpFill/>
            </p:grpSpPr>
            <p:pic>
              <p:nvPicPr>
                <p:cNvPr id="60" name="Graphic 59">
                  <a:extLst>
                    <a:ext uri="{FF2B5EF4-FFF2-40B4-BE49-F238E27FC236}">
                      <a16:creationId xmlns:a16="http://schemas.microsoft.com/office/drawing/2014/main" id="{22B8B523-D64F-9584-FEA3-790F13C031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1" name="Graphic 60">
                  <a:extLst>
                    <a:ext uri="{FF2B5EF4-FFF2-40B4-BE49-F238E27FC236}">
                      <a16:creationId xmlns:a16="http://schemas.microsoft.com/office/drawing/2014/main" id="{C72482FF-6810-49B7-0D45-872D2BF22A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5" name="Graphic 5">
              <a:extLst>
                <a:ext uri="{FF2B5EF4-FFF2-40B4-BE49-F238E27FC236}">
                  <a16:creationId xmlns:a16="http://schemas.microsoft.com/office/drawing/2014/main" id="{FD7D2D6E-71B9-E799-C39A-71B346933449}"/>
                </a:ext>
              </a:extLst>
            </p:cNvPr>
            <p:cNvGrpSpPr/>
            <p:nvPr/>
          </p:nvGrpSpPr>
          <p:grpSpPr>
            <a:xfrm rot="17096485">
              <a:off x="-6289091" y="799971"/>
              <a:ext cx="2039455" cy="2103885"/>
              <a:chOff x="4071312" y="2489702"/>
              <a:chExt cx="3527293" cy="3638722"/>
            </a:xfrm>
            <a:noFill/>
          </p:grpSpPr>
          <p:sp>
            <p:nvSpPr>
              <p:cNvPr id="45" name="Freeform: Shape 44">
                <a:extLst>
                  <a:ext uri="{FF2B5EF4-FFF2-40B4-BE49-F238E27FC236}">
                    <a16:creationId xmlns:a16="http://schemas.microsoft.com/office/drawing/2014/main" id="{0D6E31B6-4FEE-1BDA-F3C7-01BACB1AC28F}"/>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4BC91C62-5543-E346-30EC-20217D0C640B}"/>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67FF1F14-0C32-519C-8F72-E53429210885}"/>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B7A743C2-BBC0-C32D-A705-60065D1D87F8}"/>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2475BD5A-8F10-63F1-D787-FD7971DCCAC5}"/>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98734E2D-29A7-7494-0DE9-13E66823CECD}"/>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E3FE7A31-B5B1-F424-2553-9FF154434DAA}"/>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71F1F506-8291-9724-F690-682030515E6A}"/>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AE952EBA-368D-DA50-99EA-7FB18EA06543}"/>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65D58E5B-3E7F-E03B-9896-3BA363CABB95}"/>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F7BB9A14-CECA-05CF-AC5F-0E61C2291C99}"/>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E5E505C4-292B-A579-3E9A-40ED5F5C7485}"/>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 name="Graphic 5">
              <a:extLst>
                <a:ext uri="{FF2B5EF4-FFF2-40B4-BE49-F238E27FC236}">
                  <a16:creationId xmlns:a16="http://schemas.microsoft.com/office/drawing/2014/main" id="{4B60AEA8-7A52-8441-6016-1B446B92DD69}"/>
                </a:ext>
              </a:extLst>
            </p:cNvPr>
            <p:cNvGrpSpPr/>
            <p:nvPr/>
          </p:nvGrpSpPr>
          <p:grpSpPr>
            <a:xfrm rot="1530955">
              <a:off x="-6413599" y="569189"/>
              <a:ext cx="2476400" cy="2415487"/>
              <a:chOff x="4270587" y="2574268"/>
              <a:chExt cx="3544376" cy="3457192"/>
            </a:xfrm>
            <a:noFill/>
          </p:grpSpPr>
          <p:sp>
            <p:nvSpPr>
              <p:cNvPr id="33" name="Freeform: Shape 32">
                <a:extLst>
                  <a:ext uri="{FF2B5EF4-FFF2-40B4-BE49-F238E27FC236}">
                    <a16:creationId xmlns:a16="http://schemas.microsoft.com/office/drawing/2014/main" id="{B7811F32-DC81-3C19-2ABC-187F0FAB0F5B}"/>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6DA74CA7-E0F2-A1C2-E58E-0D875F2ABC53}"/>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CC6BC0A7-1178-336C-D85E-2752FD09C7A7}"/>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CCDA832E-52AA-DBAE-B00D-0BD636B1FB0F}"/>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8F40B5FF-FBF3-FC0E-C78C-94B5078AF050}"/>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10427B74-9A97-88C7-DA19-0B107A9C7D62}"/>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23A6C07C-6CD0-E564-8C52-3B4C44EC2E58}"/>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FAFC3F5E-2B0C-04F5-5368-FB4A8CE38986}"/>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4F59529F-B948-D4DD-F8B5-06B031A8747D}"/>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55415274-77DF-B643-0938-939FFD3C252A}"/>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8FA61CA2-F9E9-B7DE-5CE5-7038E8C34B3D}"/>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9EDFE5E6-3B8C-5979-2D36-91DBD4E90716}"/>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 name="Graphic 5">
              <a:extLst>
                <a:ext uri="{FF2B5EF4-FFF2-40B4-BE49-F238E27FC236}">
                  <a16:creationId xmlns:a16="http://schemas.microsoft.com/office/drawing/2014/main" id="{DFDAE191-C3CA-A43D-3999-CD591ABC7074}"/>
                </a:ext>
              </a:extLst>
            </p:cNvPr>
            <p:cNvGrpSpPr/>
            <p:nvPr/>
          </p:nvGrpSpPr>
          <p:grpSpPr>
            <a:xfrm rot="493675">
              <a:off x="-6806101" y="683791"/>
              <a:ext cx="3322108" cy="2161678"/>
              <a:chOff x="3224705" y="2448010"/>
              <a:chExt cx="5745675" cy="3738674"/>
            </a:xfrm>
            <a:noFill/>
          </p:grpSpPr>
          <p:sp>
            <p:nvSpPr>
              <p:cNvPr id="21" name="Freeform: Shape 20">
                <a:extLst>
                  <a:ext uri="{FF2B5EF4-FFF2-40B4-BE49-F238E27FC236}">
                    <a16:creationId xmlns:a16="http://schemas.microsoft.com/office/drawing/2014/main" id="{9734E076-D4C8-2E14-ADFC-A4ADF02D6346}"/>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61C9AEB8-849B-BD5F-B666-024E03793EBF}"/>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2054C253-F893-4C24-D2B1-0037C3240AF5}"/>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51098664-A9FC-E445-7BE8-4EADB63DFC0F}"/>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5DBF2F3C-E37F-62D5-8095-CD6C1EF34CA0}"/>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89B33382-B991-C5EE-E3F5-27ADC8510A65}"/>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0860F617-D446-4919-86B0-A16C69E75F3A}"/>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DD6E2C8B-9AFC-52B9-09A8-606EEACC491A}"/>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817D8AAC-D7F9-0999-7C93-B6B946C928E0}"/>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4396B27C-CEA3-8CB7-75CD-AE6D4CCEC73F}"/>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D249D45D-CC4F-AA3F-5A69-564D03EA40DA}"/>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99BE3DC7-07D5-9E52-23E9-8A27D36CF35A}"/>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 name="Graphic 5">
              <a:extLst>
                <a:ext uri="{FF2B5EF4-FFF2-40B4-BE49-F238E27FC236}">
                  <a16:creationId xmlns:a16="http://schemas.microsoft.com/office/drawing/2014/main" id="{7854BDDE-EFB8-CA70-EE1F-1B9517D1F18D}"/>
                </a:ext>
              </a:extLst>
            </p:cNvPr>
            <p:cNvGrpSpPr/>
            <p:nvPr/>
          </p:nvGrpSpPr>
          <p:grpSpPr>
            <a:xfrm rot="2104378">
              <a:off x="-6412180" y="232531"/>
              <a:ext cx="2239898" cy="2863531"/>
              <a:chOff x="4061078" y="1549502"/>
              <a:chExt cx="3873961" cy="4952549"/>
            </a:xfrm>
            <a:noFill/>
          </p:grpSpPr>
          <p:sp>
            <p:nvSpPr>
              <p:cNvPr id="9" name="Freeform: Shape 8">
                <a:extLst>
                  <a:ext uri="{FF2B5EF4-FFF2-40B4-BE49-F238E27FC236}">
                    <a16:creationId xmlns:a16="http://schemas.microsoft.com/office/drawing/2014/main" id="{68490607-3392-1508-B3A3-23BFDAB154B3}"/>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73603E25-08CA-702E-89D5-3C1A42BF39E5}"/>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 name="Freeform: Shape 10">
                <a:extLst>
                  <a:ext uri="{FF2B5EF4-FFF2-40B4-BE49-F238E27FC236}">
                    <a16:creationId xmlns:a16="http://schemas.microsoft.com/office/drawing/2014/main" id="{DF970B79-6962-19C8-E6BE-A015A3645D53}"/>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29BD5BB9-F847-E8A0-A0F8-7F20B882232D}"/>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8ECF2527-F755-6A3B-D892-8A25626D0194}"/>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5C645EC6-7DA1-DD99-9FCC-9FB730ADAFBF}"/>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6026BC28-072C-09B0-DB88-3D04FF81D5D6}"/>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FA220E2A-EB33-8321-E01A-58FEDF5A190E}"/>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1725649C-F778-C8E0-93D2-D14684D984BB}"/>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90E76DC5-2B41-92FF-730D-5A07DCB81B47}"/>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C00AA062-B0DF-2C4F-5395-3727625BB608}"/>
                  </a:ext>
                </a:extLst>
              </p:cNvPr>
              <p:cNvSpPr/>
              <p:nvPr/>
            </p:nvSpPr>
            <p:spPr>
              <a:xfrm>
                <a:off x="4159456" y="2289395"/>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6095B23C-D963-1D97-9C9A-C1B9058813EC}"/>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67" name="Rounded Rectangle 34">
            <a:extLst>
              <a:ext uri="{FF2B5EF4-FFF2-40B4-BE49-F238E27FC236}">
                <a16:creationId xmlns:a16="http://schemas.microsoft.com/office/drawing/2014/main" id="{5168941F-8682-9C82-2EAC-D563EEB33EC6}"/>
              </a:ext>
              <a:ext uri="{C183D7F6-B498-43B3-948B-1728B52AA6E4}">
                <adec:decorative xmlns:adec="http://schemas.microsoft.com/office/drawing/2017/decorative" val="1"/>
              </a:ext>
            </a:extLst>
          </p:cNvPr>
          <p:cNvSpPr/>
          <p:nvPr/>
        </p:nvSpPr>
        <p:spPr bwMode="auto">
          <a:xfrm>
            <a:off x="547599" y="925185"/>
            <a:ext cx="11029950" cy="5098834"/>
          </a:xfrm>
          <a:prstGeom prst="roundRect">
            <a:avLst>
              <a:gd name="adj" fmla="val 6454"/>
            </a:avLst>
          </a:prstGeom>
          <a:solidFill>
            <a:schemeClr val="bg1">
              <a:alpha val="70000"/>
            </a:schemeClr>
          </a:solidFill>
          <a:ln w="19050">
            <a:solidFill>
              <a:schemeClr val="tx2">
                <a:lumMod val="40000"/>
                <a:lumOff val="60000"/>
              </a:schemeClr>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a:ln>
                <a:noFill/>
              </a:ln>
              <a:solidFill>
                <a:srgbClr val="225B61"/>
              </a:solidFill>
              <a:effectLst/>
              <a:uLnTx/>
              <a:uFillTx/>
              <a:latin typeface="Segoe Sans Text Semibold" pitchFamily="2" charset="0"/>
              <a:ea typeface="+mn-ea"/>
              <a:cs typeface="Segoe Sans Text Semibold" pitchFamily="2" charset="0"/>
            </a:endParaRPr>
          </a:p>
        </p:txBody>
      </p:sp>
      <p:sp>
        <p:nvSpPr>
          <p:cNvPr id="73" name="Text Placeholder 14">
            <a:extLst>
              <a:ext uri="{FF2B5EF4-FFF2-40B4-BE49-F238E27FC236}">
                <a16:creationId xmlns:a16="http://schemas.microsoft.com/office/drawing/2014/main" id="{A90B64DF-6399-AE92-AC7C-613776151A9D}"/>
              </a:ext>
            </a:extLst>
          </p:cNvPr>
          <p:cNvSpPr txBox="1">
            <a:spLocks/>
          </p:cNvSpPr>
          <p:nvPr/>
        </p:nvSpPr>
        <p:spPr>
          <a:xfrm>
            <a:off x="4888422" y="2322859"/>
            <a:ext cx="6086167" cy="1846659"/>
          </a:xfrm>
          <a:prstGeom prst="rect">
            <a:avLst/>
          </a:prstGeom>
        </p:spPr>
        <p:txBody>
          <a:bodyPr vert="horz" wrap="square" lIns="0" tIns="0" rIns="0" bIns="0" rtlCol="0" anchor="t">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0" lang="en-US" sz="2800" b="0" i="0" u="none" strike="noStrike" kern="1200" cap="none" spc="-50" normalizeH="0" baseline="0" dirty="0" smtClean="0">
                <a:ln w="3175">
                  <a:noFill/>
                </a:ln>
                <a:gradFill>
                  <a:gsLst>
                    <a:gs pos="0">
                      <a:srgbClr val="FFFFFF"/>
                    </a:gs>
                    <a:gs pos="100000">
                      <a:srgbClr val="FFFFFF"/>
                    </a:gs>
                  </a:gsLst>
                  <a:lin ang="5400000" scaled="1"/>
                </a:gradFill>
                <a:effectLst/>
                <a:uLnTx/>
                <a:uFillTx/>
                <a:latin typeface="Segoe UI Semibold"/>
                <a:ea typeface="+mj-lt"/>
                <a:cs typeface="Segoe UI Semibold"/>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400">
                <a:solidFill>
                  <a:schemeClr val="tx1"/>
                </a:solidFill>
                <a:latin typeface="+mn-lt"/>
              </a:rPr>
              <a:t>State-of-the-art, enterprise-ready retrieval platform designed to power intelligent search experiences across structured and unstructured data. </a:t>
            </a:r>
            <a:r>
              <a:rPr lang="en-US" sz="2400" i="1">
                <a:solidFill>
                  <a:schemeClr val="accent6"/>
                </a:solidFill>
              </a:rPr>
              <a:t>It serves as the foundational layer for building advanced retrieval systems.</a:t>
            </a:r>
            <a:endParaRPr kumimoji="0" lang="en-US" sz="3600" i="1" u="none" strike="noStrike" kern="1200" cap="none" spc="0" normalizeH="0" baseline="0" noProof="0">
              <a:ln w="3175">
                <a:noFill/>
              </a:ln>
              <a:solidFill>
                <a:schemeClr val="accent6"/>
              </a:solidFill>
              <a:effectLst/>
              <a:uLnTx/>
              <a:uFillTx/>
              <a:latin typeface="Segoe Sans Text"/>
              <a:cs typeface="Segoe Sans Text" pitchFamily="2" charset="0"/>
            </a:endParaRPr>
          </a:p>
        </p:txBody>
      </p:sp>
      <p:sp>
        <p:nvSpPr>
          <p:cNvPr id="74" name="Text Placeholder 13">
            <a:hlinkClick r:id="rId5"/>
            <a:extLst>
              <a:ext uri="{FF2B5EF4-FFF2-40B4-BE49-F238E27FC236}">
                <a16:creationId xmlns:a16="http://schemas.microsoft.com/office/drawing/2014/main" id="{DC7A3E82-21C1-3259-E4A5-BEF44BFA0C92}"/>
              </a:ext>
            </a:extLst>
          </p:cNvPr>
          <p:cNvSpPr>
            <a:spLocks noGrp="1"/>
          </p:cNvSpPr>
          <p:nvPr/>
        </p:nvSpPr>
        <p:spPr>
          <a:xfrm>
            <a:off x="674994" y="6372810"/>
            <a:ext cx="9326033" cy="172647"/>
          </a:xfrm>
          <a:prstGeom prst="rect">
            <a:avLst/>
          </a:prstGeom>
          <a:noFill/>
        </p:spPr>
        <p:txBody>
          <a:bodyPr vert="horz" wrap="square" lIns="0" tIns="0" rIns="0" bIns="0" rtlCol="0">
            <a:spAutoFit/>
          </a:bodyPr>
          <a:lstStyle>
            <a:lvl1pPr marL="0" marR="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sz="1122"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rPr>
              <a:t>Source:</a:t>
            </a:r>
            <a:r>
              <a:rPr kumimoji="0" lang="en-US" sz="1122" u="none" strike="noStrike" kern="1200" cap="none" spc="0" normalizeH="0" baseline="0" noProof="0">
                <a:ln>
                  <a:noFill/>
                </a:ln>
                <a:solidFill>
                  <a:srgbClr val="333333"/>
                </a:solidFill>
                <a:uLnTx/>
                <a:uFillTx/>
                <a:latin typeface="Source Sans Pro Web"/>
                <a:ea typeface="+mn-ea"/>
                <a:cs typeface="Segoe Sans Text" pitchFamily="2" charset="0"/>
              </a:rPr>
              <a:t> </a:t>
            </a:r>
            <a:r>
              <a:rPr kumimoji="0" lang="en-US" sz="1122" u="none" strike="noStrike" kern="1200" cap="none" spc="0" normalizeH="0" baseline="0" noProof="0">
                <a:ln>
                  <a:noFill/>
                </a:ln>
                <a:solidFill>
                  <a:srgbClr val="333333"/>
                </a:solidFill>
                <a:uLnTx/>
                <a:uFillTx/>
                <a:latin typeface="Source Sans Pro Web"/>
                <a:cs typeface="Segoe Sans Text" pitchFamily="2" charset="0"/>
                <a:hlinkClick r:id="rId6"/>
              </a:rPr>
              <a:t>Az</a:t>
            </a:r>
            <a:r>
              <a:rPr lang="en-US" err="1">
                <a:solidFill>
                  <a:srgbClr val="333333"/>
                </a:solidFill>
                <a:latin typeface="Source Sans Pro Web"/>
                <a:cs typeface="Segoe Sans Text" pitchFamily="2" charset="0"/>
                <a:hlinkClick r:id="rId6"/>
              </a:rPr>
              <a:t>ure</a:t>
            </a:r>
            <a:r>
              <a:rPr lang="en-US">
                <a:solidFill>
                  <a:srgbClr val="333333"/>
                </a:solidFill>
                <a:latin typeface="Source Sans Pro Web"/>
                <a:cs typeface="Segoe Sans Text" pitchFamily="2" charset="0"/>
                <a:hlinkClick r:id="rId6"/>
              </a:rPr>
              <a:t> AI Search FAQ</a:t>
            </a:r>
            <a:r>
              <a:rPr lang="en-US" b="0" i="0">
                <a:solidFill>
                  <a:srgbClr val="333333"/>
                </a:solidFill>
                <a:effectLst/>
                <a:latin typeface="Source Sans Pro Web"/>
                <a:hlinkClick r:id="rId6"/>
              </a:rPr>
              <a:t> </a:t>
            </a:r>
            <a:endPar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77" name="Title 3">
            <a:extLst>
              <a:ext uri="{FF2B5EF4-FFF2-40B4-BE49-F238E27FC236}">
                <a16:creationId xmlns:a16="http://schemas.microsoft.com/office/drawing/2014/main" id="{46AC74B5-4EED-68A5-D084-3FDB0694E051}"/>
              </a:ext>
            </a:extLst>
          </p:cNvPr>
          <p:cNvSpPr txBox="1">
            <a:spLocks/>
          </p:cNvSpPr>
          <p:nvPr/>
        </p:nvSpPr>
        <p:spPr>
          <a:xfrm>
            <a:off x="2851997" y="211830"/>
            <a:ext cx="7667696" cy="70257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a:solidFill>
                  <a:schemeClr val="accent6"/>
                </a:solidFill>
              </a:rPr>
              <a:t>Azure AI Search Deep Dive</a:t>
            </a:r>
          </a:p>
          <a:p>
            <a:endParaRPr lang="en-US">
              <a:solidFill>
                <a:schemeClr val="accent6"/>
              </a:solidFill>
            </a:endParaRPr>
          </a:p>
        </p:txBody>
      </p:sp>
      <p:pic>
        <p:nvPicPr>
          <p:cNvPr id="79" name="Picture 78" descr="A cloud with a magnifying glass&#10;&#10;Description automatically generated">
            <a:extLst>
              <a:ext uri="{FF2B5EF4-FFF2-40B4-BE49-F238E27FC236}">
                <a16:creationId xmlns:a16="http://schemas.microsoft.com/office/drawing/2014/main" id="{CBAAA94F-4FDB-4237-B824-3DF3E226449B}"/>
              </a:ext>
            </a:extLst>
          </p:cNvPr>
          <p:cNvPicPr>
            <a:picLocks noChangeAspect="1"/>
          </p:cNvPicPr>
          <p:nvPr/>
        </p:nvPicPr>
        <p:blipFill>
          <a:blip r:embed="rId7"/>
          <a:stretch>
            <a:fillRect/>
          </a:stretch>
        </p:blipFill>
        <p:spPr>
          <a:xfrm>
            <a:off x="1999314" y="2241147"/>
            <a:ext cx="2077778" cy="2077778"/>
          </a:xfrm>
          <a:prstGeom prst="rect">
            <a:avLst/>
          </a:prstGeom>
          <a:effectLst>
            <a:outerShdw blurRad="63500" dist="127000" dir="2700000" algn="ctr" rotWithShape="0">
              <a:srgbClr val="000000">
                <a:alpha val="20000"/>
              </a:srgbClr>
            </a:outerShdw>
          </a:effectLst>
        </p:spPr>
      </p:pic>
      <p:sp>
        <p:nvSpPr>
          <p:cNvPr id="80" name="Text Placeholder 14">
            <a:extLst>
              <a:ext uri="{FF2B5EF4-FFF2-40B4-BE49-F238E27FC236}">
                <a16:creationId xmlns:a16="http://schemas.microsoft.com/office/drawing/2014/main" id="{A5B569C8-8477-5519-4ECF-010B96A02CE4}"/>
              </a:ext>
            </a:extLst>
          </p:cNvPr>
          <p:cNvSpPr txBox="1">
            <a:spLocks/>
          </p:cNvSpPr>
          <p:nvPr/>
        </p:nvSpPr>
        <p:spPr>
          <a:xfrm>
            <a:off x="3474646" y="5023010"/>
            <a:ext cx="6086167" cy="369332"/>
          </a:xfrm>
          <a:prstGeom prst="rect">
            <a:avLst/>
          </a:prstGeom>
        </p:spPr>
        <p:txBody>
          <a:bodyPr vert="horz" wrap="square" lIns="0" tIns="0" rIns="0" bIns="0" rtlCol="0" anchor="t">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0" lang="en-US" sz="2800" b="0" i="0" u="none" strike="noStrike" kern="1200" cap="none" spc="-50" normalizeH="0" baseline="0" dirty="0" smtClean="0">
                <a:ln w="3175">
                  <a:noFill/>
                </a:ln>
                <a:gradFill>
                  <a:gsLst>
                    <a:gs pos="0">
                      <a:srgbClr val="FFFFFF"/>
                    </a:gs>
                    <a:gs pos="100000">
                      <a:srgbClr val="FFFFFF"/>
                    </a:gs>
                  </a:gsLst>
                  <a:lin ang="5400000" scaled="1"/>
                </a:gradFill>
                <a:effectLst/>
                <a:uLnTx/>
                <a:uFillTx/>
                <a:latin typeface="Segoe UI Semibold"/>
                <a:ea typeface="+mj-lt"/>
                <a:cs typeface="Segoe UI Semibold"/>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400" i="1">
                <a:solidFill>
                  <a:schemeClr val="accent6">
                    <a:lumMod val="75000"/>
                  </a:schemeClr>
                </a:solidFill>
              </a:rPr>
              <a:t>Let’s Dive Deeper, Classroom Style -&gt; </a:t>
            </a:r>
            <a:r>
              <a:rPr lang="en-US" sz="2400" i="1">
                <a:solidFill>
                  <a:schemeClr val="accent6">
                    <a:lumMod val="75000"/>
                  </a:schemeClr>
                </a:solidFill>
                <a:hlinkClick r:id="rId8"/>
              </a:rPr>
              <a:t>Here</a:t>
            </a:r>
            <a:endParaRPr kumimoji="0" lang="en-US" sz="3600" i="1" u="none" strike="noStrike" kern="1200" cap="none" spc="0" normalizeH="0" baseline="0" noProof="0">
              <a:ln w="3175">
                <a:noFill/>
              </a:ln>
              <a:solidFill>
                <a:schemeClr val="accent6">
                  <a:lumMod val="75000"/>
                </a:schemeClr>
              </a:solidFill>
              <a:effectLst/>
              <a:uLnTx/>
              <a:uFillTx/>
              <a:latin typeface="Segoe Sans Text"/>
              <a:cs typeface="Segoe Sans Text" pitchFamily="2" charset="0"/>
            </a:endParaRPr>
          </a:p>
        </p:txBody>
      </p:sp>
    </p:spTree>
    <p:extLst>
      <p:ext uri="{BB962C8B-B14F-4D97-AF65-F5344CB8AC3E}">
        <p14:creationId xmlns:p14="http://schemas.microsoft.com/office/powerpoint/2010/main" val="26773000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CZCfLukH7ZUSR5q5XqlBOA"/>
</p:tagLst>
</file>

<file path=ppt/theme/theme1.xml><?xml version="1.0" encoding="utf-8"?>
<a:theme xmlns:a="http://schemas.openxmlformats.org/drawingml/2006/main" name="1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2.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3.xml><?xml version="1.0" encoding="utf-8"?>
<a:theme xmlns:a="http://schemas.openxmlformats.org/drawingml/2006/main" name="2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4.xml><?xml version="1.0" encoding="utf-8"?>
<a:theme xmlns:a="http://schemas.openxmlformats.org/drawingml/2006/main" name="2_MCAPS Start 16:9 Template Dark">
  <a:themeElements>
    <a:clrScheme name="Custom 189">
      <a:dk1>
        <a:srgbClr val="091F2C"/>
      </a:dk1>
      <a:lt1>
        <a:srgbClr val="FFFFFF"/>
      </a:lt1>
      <a:dk2>
        <a:srgbClr val="2A446F"/>
      </a:dk2>
      <a:lt2>
        <a:srgbClr val="E8E6DF"/>
      </a:lt2>
      <a:accent1>
        <a:srgbClr val="0078D4"/>
      </a:accent1>
      <a:accent2>
        <a:srgbClr val="8DE971"/>
      </a:accent2>
      <a:accent3>
        <a:srgbClr val="8661C5"/>
      </a:accent3>
      <a:accent4>
        <a:srgbClr val="D7D2CB"/>
      </a:accent4>
      <a:accent5>
        <a:srgbClr val="49C5B1"/>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CAPS_Start_2024_16-9 Event-template.potx" id="{1DB1E21E-8C1A-416E-B185-7D30FD2055CF}" vid="{A897521A-18D5-48CF-B933-FD82A715024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2480</Words>
  <Application>Microsoft Office PowerPoint</Application>
  <PresentationFormat>Widescreen</PresentationFormat>
  <Paragraphs>336</Paragraphs>
  <Slides>18</Slides>
  <Notes>9</Notes>
  <HiddenSlides>0</HiddenSlides>
  <MMClips>1</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1</vt:i4>
      </vt:variant>
      <vt:variant>
        <vt:lpstr>Slide Titles</vt:lpstr>
      </vt:variant>
      <vt:variant>
        <vt:i4>18</vt:i4>
      </vt:variant>
    </vt:vector>
  </HeadingPairs>
  <TitlesOfParts>
    <vt:vector size="36" baseType="lpstr">
      <vt:lpstr>-apple-system</vt:lpstr>
      <vt:lpstr>Aptos</vt:lpstr>
      <vt:lpstr>Aptos Display</vt:lpstr>
      <vt:lpstr>Arial</vt:lpstr>
      <vt:lpstr>Consolas</vt:lpstr>
      <vt:lpstr>Segoe Sans Text</vt:lpstr>
      <vt:lpstr>Segoe Sans Text (Body)</vt:lpstr>
      <vt:lpstr>Segoe Sans Text Semibold</vt:lpstr>
      <vt:lpstr>Segoe UI</vt:lpstr>
      <vt:lpstr>Segoe UI Semibold</vt:lpstr>
      <vt:lpstr>Segoe UI Variable Display Semib</vt:lpstr>
      <vt:lpstr>Source Sans Pro Web</vt:lpstr>
      <vt:lpstr>Wingdings</vt:lpstr>
      <vt:lpstr>1_Azure 2023 Template</vt:lpstr>
      <vt:lpstr>Azure 2023 Template</vt:lpstr>
      <vt:lpstr>2_Azure 2023 Template</vt:lpstr>
      <vt:lpstr>2_MCAPS Start 16:9 Template Dark</vt:lpstr>
      <vt:lpstr>think-cell Slide</vt:lpstr>
      <vt:lpstr>Building AI-Powered Clinical Knowledge Stores with Azure AI Search  FY25 Session 1  Upcoming sessions here</vt:lpstr>
      <vt:lpstr>PowerPoint Presentation</vt:lpstr>
      <vt:lpstr>PowerPoint Presentation</vt:lpstr>
      <vt:lpstr>Agenda</vt:lpstr>
      <vt:lpstr>80%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Indexing Strategy Matters!</vt:lpstr>
      <vt:lpstr>Indexing (Pull indexers)</vt:lpstr>
      <vt:lpstr>Indexing (Push method)</vt:lpstr>
      <vt:lpstr>Know your Limitations</vt:lpstr>
      <vt:lpstr>A Scalable Hybrid Approach – Best of Both Worlds</vt:lpstr>
      <vt:lpstr>Evaluations are the unit tests of your RAG systems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Gibbings</dc:creator>
  <cp:lastModifiedBy>Pablo Salvador Lopez</cp:lastModifiedBy>
  <cp:revision>1</cp:revision>
  <dcterms:created xsi:type="dcterms:W3CDTF">2024-09-19T19:50:03Z</dcterms:created>
  <dcterms:modified xsi:type="dcterms:W3CDTF">2025-04-03T13:54:49Z</dcterms:modified>
</cp:coreProperties>
</file>